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slideLayouts/slideLayout14.xml" ContentType="application/vnd.openxmlformats-officedocument.presentationml.slideLayout+xml"/>
  <Override PartName="/docProps/app.xml" ContentType="application/vnd.openxmlformats-officedocument.extended-properties+xml"/>
  <Default Extension="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1"/>
    <p:sldMasterId id="2147483978" r:id="rId2"/>
  </p:sldMasterIdLst>
  <p:notesMasterIdLst>
    <p:notesMasterId r:id="rId17"/>
  </p:notesMasterIdLst>
  <p:sldIdLst>
    <p:sldId id="425" r:id="rId3"/>
    <p:sldId id="426" r:id="rId4"/>
    <p:sldId id="427" r:id="rId5"/>
    <p:sldId id="428" r:id="rId6"/>
    <p:sldId id="559" r:id="rId7"/>
    <p:sldId id="537" r:id="rId8"/>
    <p:sldId id="538" r:id="rId9"/>
    <p:sldId id="565" r:id="rId10"/>
    <p:sldId id="567" r:id="rId11"/>
    <p:sldId id="568" r:id="rId12"/>
    <p:sldId id="566" r:id="rId13"/>
    <p:sldId id="564" r:id="rId14"/>
    <p:sldId id="557" r:id="rId15"/>
    <p:sldId id="343"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8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8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8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8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84" charset="-128"/>
        <a:cs typeface="+mn-cs"/>
      </a:defRPr>
    </a:lvl5pPr>
    <a:lvl6pPr marL="2286000" algn="l" defTabSz="914400" rtl="0" eaLnBrk="1" latinLnBrk="0" hangingPunct="1">
      <a:defRPr kern="1200">
        <a:solidFill>
          <a:schemeClr val="tx1"/>
        </a:solidFill>
        <a:latin typeface="Arial" pitchFamily="34" charset="0"/>
        <a:ea typeface="ＭＳ Ｐゴシック" pitchFamily="-84" charset="-128"/>
        <a:cs typeface="+mn-cs"/>
      </a:defRPr>
    </a:lvl6pPr>
    <a:lvl7pPr marL="2743200" algn="l" defTabSz="914400" rtl="0" eaLnBrk="1" latinLnBrk="0" hangingPunct="1">
      <a:defRPr kern="1200">
        <a:solidFill>
          <a:schemeClr val="tx1"/>
        </a:solidFill>
        <a:latin typeface="Arial" pitchFamily="34" charset="0"/>
        <a:ea typeface="ＭＳ Ｐゴシック" pitchFamily="-84" charset="-128"/>
        <a:cs typeface="+mn-cs"/>
      </a:defRPr>
    </a:lvl7pPr>
    <a:lvl8pPr marL="3200400" algn="l" defTabSz="914400" rtl="0" eaLnBrk="1" latinLnBrk="0" hangingPunct="1">
      <a:defRPr kern="1200">
        <a:solidFill>
          <a:schemeClr val="tx1"/>
        </a:solidFill>
        <a:latin typeface="Arial" pitchFamily="34" charset="0"/>
        <a:ea typeface="ＭＳ Ｐゴシック" pitchFamily="-84" charset="-128"/>
        <a:cs typeface="+mn-cs"/>
      </a:defRPr>
    </a:lvl8pPr>
    <a:lvl9pPr marL="3657600" algn="l" defTabSz="914400" rtl="0" eaLnBrk="1" latinLnBrk="0" hangingPunct="1">
      <a:defRPr kern="1200">
        <a:solidFill>
          <a:schemeClr val="tx1"/>
        </a:solidFill>
        <a:latin typeface="Arial" pitchFamily="34" charset="0"/>
        <a:ea typeface="ＭＳ Ｐゴシック" pitchFamily="-8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Chi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5989BD"/>
    <a:srgbClr val="FED748"/>
    <a:srgbClr val="1075CE"/>
    <a:srgbClr val="0C2526"/>
    <a:srgbClr val="E7E200"/>
    <a:srgbClr val="C1C1C1"/>
    <a:srgbClr val="0B2123"/>
    <a:srgbClr val="E9E9E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32" autoAdjust="0"/>
    <p:restoredTop sz="71023" autoAdjust="0"/>
  </p:normalViewPr>
  <p:slideViewPr>
    <p:cSldViewPr snapToGrid="0" snapToObjects="1">
      <p:cViewPr>
        <p:scale>
          <a:sx n="100" d="100"/>
          <a:sy n="100" d="100"/>
        </p:scale>
        <p:origin x="-612" y="8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12102A9A-2E82-4532-B7F4-F1AB4CCD1F7D}" type="datetimeFigureOut">
              <a:rPr lang="en-US"/>
              <a:pPr>
                <a:defRPr/>
              </a:pPr>
              <a:t>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defRPr>
            </a:lvl1pPr>
          </a:lstStyle>
          <a:p>
            <a:pPr>
              <a:defRPr/>
            </a:pPr>
            <a:fld id="{2D8623F7-8AC6-4E9C-A42E-59060782440A}" type="slidenum">
              <a:rPr lang="en-US"/>
              <a:pPr>
                <a:defRPr/>
              </a:pPr>
              <a:t>‹#›</a:t>
            </a:fld>
            <a:endParaRPr lang="en-US"/>
          </a:p>
        </p:txBody>
      </p:sp>
    </p:spTree>
    <p:extLst>
      <p:ext uri="{BB962C8B-B14F-4D97-AF65-F5344CB8AC3E}">
        <p14:creationId xmlns="" xmlns:p14="http://schemas.microsoft.com/office/powerpoint/2010/main" val="41433940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D8623F7-8AC6-4E9C-A42E-59060782440A}" type="slidenum">
              <a:rPr lang="en-US" smtClean="0"/>
              <a:pPr>
                <a:defRPr/>
              </a:pPr>
              <a:t>1</a:t>
            </a:fld>
            <a:endParaRPr lang="en-US" dirty="0"/>
          </a:p>
        </p:txBody>
      </p:sp>
    </p:spTree>
    <p:extLst>
      <p:ext uri="{BB962C8B-B14F-4D97-AF65-F5344CB8AC3E}">
        <p14:creationId xmlns="" xmlns:p14="http://schemas.microsoft.com/office/powerpoint/2010/main" val="2017278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Succinylcholine is rapidly</a:t>
            </a:r>
            <a:r>
              <a:rPr lang="en-US" baseline="0" dirty="0" smtClean="0"/>
              <a:t> metabolized in the blood by pseudocholinesterase (plasma cholinesterase). This accounts for the large dose required to facilitate intubation. Since pseudocholinesterase is not present at the neuromuscular junction, SC’s action is terminated after it diffuses into the extracellular fluid</a:t>
            </a:r>
            <a:endParaRPr lang="en-US" dirty="0"/>
          </a:p>
        </p:txBody>
      </p:sp>
      <p:sp>
        <p:nvSpPr>
          <p:cNvPr id="4" name="Slide Number Placeholder 3"/>
          <p:cNvSpPr>
            <a:spLocks noGrp="1"/>
          </p:cNvSpPr>
          <p:nvPr>
            <p:ph type="sldNum" sz="quarter" idx="10"/>
          </p:nvPr>
        </p:nvSpPr>
        <p:spPr/>
        <p:txBody>
          <a:bodyPr/>
          <a:lstStyle/>
          <a:p>
            <a:fld id="{D5F7857C-DB55-47AD-88AE-AE469087C384}" type="slidenum">
              <a:rPr lang="en-US" smtClean="0"/>
              <a:pPr/>
              <a:t>10</a:t>
            </a:fld>
            <a:endParaRPr lang="en-US" dirty="0"/>
          </a:p>
        </p:txBody>
      </p:sp>
    </p:spTree>
    <p:extLst>
      <p:ext uri="{BB962C8B-B14F-4D97-AF65-F5344CB8AC3E}">
        <p14:creationId xmlns="" xmlns:p14="http://schemas.microsoft.com/office/powerpoint/2010/main" val="1339698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8623F7-8AC6-4E9C-A42E-59060782440A}" type="slidenum">
              <a:rPr lang="en-US"/>
              <a:pPr>
                <a:defRPr/>
              </a:pPr>
              <a:t>11</a:t>
            </a:fld>
            <a:endParaRPr lang="en-US"/>
          </a:p>
        </p:txBody>
      </p:sp>
    </p:spTree>
    <p:extLst>
      <p:ext uri="{BB962C8B-B14F-4D97-AF65-F5344CB8AC3E}">
        <p14:creationId xmlns="" xmlns:p14="http://schemas.microsoft.com/office/powerpoint/2010/main" val="197651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8623F7-8AC6-4E9C-A42E-59060782440A}" type="slidenum">
              <a:rPr lang="en-US"/>
              <a:pPr>
                <a:defRPr/>
              </a:pPr>
              <a:t>12</a:t>
            </a:fld>
            <a:endParaRPr lang="en-US"/>
          </a:p>
        </p:txBody>
      </p:sp>
    </p:spTree>
    <p:extLst>
      <p:ext uri="{BB962C8B-B14F-4D97-AF65-F5344CB8AC3E}">
        <p14:creationId xmlns="" xmlns:p14="http://schemas.microsoft.com/office/powerpoint/2010/main" val="371410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8623F7-8AC6-4E9C-A42E-59060782440A}" type="slidenum">
              <a:rPr lang="en-US"/>
              <a:pPr>
                <a:defRPr/>
              </a:pPr>
              <a:t>13</a:t>
            </a:fld>
            <a:endParaRPr lang="en-US"/>
          </a:p>
        </p:txBody>
      </p:sp>
    </p:spTree>
    <p:extLst>
      <p:ext uri="{BB962C8B-B14F-4D97-AF65-F5344CB8AC3E}">
        <p14:creationId xmlns="" xmlns:p14="http://schemas.microsoft.com/office/powerpoint/2010/main" val="410433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Please click on the following link to claim CME credit</a:t>
            </a:r>
            <a:endParaRPr lang="en-US" b="1" dirty="0"/>
          </a:p>
        </p:txBody>
      </p:sp>
      <p:sp>
        <p:nvSpPr>
          <p:cNvPr id="4" name="Slide Number Placeholder 3"/>
          <p:cNvSpPr>
            <a:spLocks noGrp="1"/>
          </p:cNvSpPr>
          <p:nvPr>
            <p:ph type="sldNum" sz="quarter" idx="10"/>
          </p:nvPr>
        </p:nvSpPr>
        <p:spPr/>
        <p:txBody>
          <a:bodyPr/>
          <a:lstStyle/>
          <a:p>
            <a:pPr>
              <a:defRPr/>
            </a:pPr>
            <a:fld id="{2D8623F7-8AC6-4E9C-A42E-59060782440A}" type="slidenum">
              <a:rPr lang="en-US"/>
              <a:pPr>
                <a:defRPr/>
              </a:pPr>
              <a:t>14</a:t>
            </a:fld>
            <a:endParaRPr lang="en-US"/>
          </a:p>
        </p:txBody>
      </p:sp>
    </p:spTree>
    <p:extLst>
      <p:ext uri="{BB962C8B-B14F-4D97-AF65-F5344CB8AC3E}">
        <p14:creationId xmlns="" xmlns:p14="http://schemas.microsoft.com/office/powerpoint/2010/main" val="369172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D8623F7-8AC6-4E9C-A42E-59060782440A}" type="slidenum">
              <a:rPr lang="en-US" smtClean="0"/>
              <a:pPr>
                <a:defRPr/>
              </a:pPr>
              <a:t>2</a:t>
            </a:fld>
            <a:endParaRPr lang="en-US" dirty="0"/>
          </a:p>
        </p:txBody>
      </p:sp>
    </p:spTree>
    <p:extLst>
      <p:ext uri="{BB962C8B-B14F-4D97-AF65-F5344CB8AC3E}">
        <p14:creationId xmlns="" xmlns:p14="http://schemas.microsoft.com/office/powerpoint/2010/main" val="207867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After participating in this CME activity, participants should be able to describe and discuss how to:</a:t>
            </a:r>
            <a:endParaRPr lang="en-US" dirty="0" smtClean="0"/>
          </a:p>
          <a:p>
            <a:endParaRPr lang="en-US" dirty="0" smtClean="0"/>
          </a:p>
          <a:p>
            <a:r>
              <a:rPr lang="en-US" dirty="0" smtClean="0"/>
              <a:t>1. Explain the therapeutic window</a:t>
            </a:r>
          </a:p>
          <a:p>
            <a:r>
              <a:rPr lang="en-US" dirty="0" smtClean="0"/>
              <a:t>2.Categorize </a:t>
            </a:r>
            <a:r>
              <a:rPr lang="en-US" dirty="0" err="1" smtClean="0"/>
              <a:t>proceudres</a:t>
            </a:r>
            <a:r>
              <a:rPr lang="en-US" dirty="0" smtClean="0"/>
              <a:t> based on pain</a:t>
            </a:r>
            <a:r>
              <a:rPr lang="en-US" baseline="0" dirty="0" smtClean="0"/>
              <a:t> and degree of immobility required</a:t>
            </a:r>
            <a:endParaRPr lang="en-US" dirty="0" smtClean="0"/>
          </a:p>
          <a:p>
            <a:r>
              <a:rPr lang="en-US" dirty="0" smtClean="0"/>
              <a:t>3. From this, formulate a sedation</a:t>
            </a:r>
            <a:r>
              <a:rPr lang="en-US" baseline="0" dirty="0" smtClean="0"/>
              <a:t> plan</a:t>
            </a:r>
          </a:p>
          <a:p>
            <a:r>
              <a:rPr lang="en-US" baseline="0" dirty="0" smtClean="0"/>
              <a:t>4. Review common sedative drugs</a:t>
            </a:r>
          </a:p>
          <a:p>
            <a:r>
              <a:rPr lang="en-US" baseline="0" dirty="0" smtClean="0"/>
              <a:t>5. Categorize and tailor drugs based on pharmacology</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D8623F7-8AC6-4E9C-A42E-59060782440A}" type="slidenum">
              <a:rPr lang="en-US" smtClean="0"/>
              <a:pPr>
                <a:defRPr/>
              </a:pPr>
              <a:t>3</a:t>
            </a:fld>
            <a:endParaRPr lang="en-US" dirty="0"/>
          </a:p>
        </p:txBody>
      </p:sp>
    </p:spTree>
    <p:extLst>
      <p:ext uri="{BB962C8B-B14F-4D97-AF65-F5344CB8AC3E}">
        <p14:creationId xmlns="" xmlns:p14="http://schemas.microsoft.com/office/powerpoint/2010/main" val="102455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D8623F7-8AC6-4E9C-A42E-59060782440A}" type="slidenum">
              <a:rPr lang="en-US" smtClean="0"/>
              <a:pPr>
                <a:defRPr/>
              </a:pPr>
              <a:t>4</a:t>
            </a:fld>
            <a:endParaRPr lang="en-US" dirty="0"/>
          </a:p>
        </p:txBody>
      </p:sp>
    </p:spTree>
    <p:extLst>
      <p:ext uri="{BB962C8B-B14F-4D97-AF65-F5344CB8AC3E}">
        <p14:creationId xmlns="" xmlns:p14="http://schemas.microsoft.com/office/powerpoint/2010/main" val="115329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8623F7-8AC6-4E9C-A42E-59060782440A}" type="slidenum">
              <a:rPr lang="en-US"/>
              <a:pPr>
                <a:defRPr/>
              </a:pPr>
              <a:t>5</a:t>
            </a:fld>
            <a:endParaRPr lang="en-US"/>
          </a:p>
        </p:txBody>
      </p:sp>
    </p:spTree>
    <p:extLst>
      <p:ext uri="{BB962C8B-B14F-4D97-AF65-F5344CB8AC3E}">
        <p14:creationId xmlns="" xmlns:p14="http://schemas.microsoft.com/office/powerpoint/2010/main" val="347161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7857C-DB55-47AD-88AE-AE469087C384}" type="slidenum">
              <a:rPr lang="en-US" smtClean="0"/>
              <a:pPr/>
              <a:t>6</a:t>
            </a:fld>
            <a:endParaRPr lang="en-US" dirty="0"/>
          </a:p>
        </p:txBody>
      </p:sp>
    </p:spTree>
    <p:extLst>
      <p:ext uri="{BB962C8B-B14F-4D97-AF65-F5344CB8AC3E}">
        <p14:creationId xmlns="" xmlns:p14="http://schemas.microsoft.com/office/powerpoint/2010/main" val="133280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Succinylcholine is rapidly</a:t>
            </a:r>
            <a:r>
              <a:rPr lang="en-US" baseline="0" dirty="0" smtClean="0"/>
              <a:t> metabolized in the blood by pseudocholinesterase (plasma cholinesterase). This accounts for the large dose required to facilitate intubation. Since pseudocholinesterase is not present at the neuromuscular junction, SC’s action is terminated after it diffuses into the extracellular fluid</a:t>
            </a:r>
            <a:endParaRPr lang="en-US" dirty="0"/>
          </a:p>
        </p:txBody>
      </p:sp>
      <p:sp>
        <p:nvSpPr>
          <p:cNvPr id="4" name="Slide Number Placeholder 3"/>
          <p:cNvSpPr>
            <a:spLocks noGrp="1"/>
          </p:cNvSpPr>
          <p:nvPr>
            <p:ph type="sldNum" sz="quarter" idx="10"/>
          </p:nvPr>
        </p:nvSpPr>
        <p:spPr/>
        <p:txBody>
          <a:bodyPr/>
          <a:lstStyle/>
          <a:p>
            <a:fld id="{D5F7857C-DB55-47AD-88AE-AE469087C384}" type="slidenum">
              <a:rPr lang="en-US" smtClean="0"/>
              <a:pPr/>
              <a:t>7</a:t>
            </a:fld>
            <a:endParaRPr lang="en-US" dirty="0"/>
          </a:p>
        </p:txBody>
      </p:sp>
    </p:spTree>
    <p:extLst>
      <p:ext uri="{BB962C8B-B14F-4D97-AF65-F5344CB8AC3E}">
        <p14:creationId xmlns="" xmlns:p14="http://schemas.microsoft.com/office/powerpoint/2010/main" val="133280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8623F7-8AC6-4E9C-A42E-59060782440A}" type="slidenum">
              <a:rPr lang="en-US"/>
              <a:pPr>
                <a:defRPr/>
              </a:pPr>
              <a:t>8</a:t>
            </a:fld>
            <a:endParaRPr lang="en-US"/>
          </a:p>
        </p:txBody>
      </p:sp>
    </p:spTree>
    <p:extLst>
      <p:ext uri="{BB962C8B-B14F-4D97-AF65-F5344CB8AC3E}">
        <p14:creationId xmlns="" xmlns:p14="http://schemas.microsoft.com/office/powerpoint/2010/main" val="14932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7857C-DB55-47AD-88AE-AE469087C384}" type="slidenum">
              <a:rPr lang="en-US" smtClean="0"/>
              <a:pPr/>
              <a:t>9</a:t>
            </a:fld>
            <a:endParaRPr lang="en-US" dirty="0"/>
          </a:p>
        </p:txBody>
      </p:sp>
    </p:spTree>
    <p:extLst>
      <p:ext uri="{BB962C8B-B14F-4D97-AF65-F5344CB8AC3E}">
        <p14:creationId xmlns="" xmlns:p14="http://schemas.microsoft.com/office/powerpoint/2010/main" val="41994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C252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a:spLocks noChangeArrowheads="1"/>
          </p:cNvSpPr>
          <p:nvPr/>
        </p:nvSpPr>
        <p:spPr bwMode="invGray">
          <a:xfrm>
            <a:off x="0" y="5127625"/>
            <a:ext cx="9144000" cy="46038"/>
          </a:xfrm>
          <a:prstGeom prst="rect">
            <a:avLst/>
          </a:prstGeom>
          <a:solidFill>
            <a:srgbClr val="5989BD"/>
          </a:solidFill>
          <a:ln w="48000" cmpd="thickThin">
            <a:noFill/>
            <a:miter lim="800000"/>
            <a:headEnd/>
            <a:tailEnd/>
          </a:ln>
          <a:effectLst>
            <a:outerShdw dist="10160" dir="5400000" algn="t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6" name="Picture 10" descr="SPS 150dpibmp-blackonwhite.tif"/>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995738" y="5697538"/>
            <a:ext cx="1168400" cy="779462"/>
          </a:xfrm>
          <a:prstGeom prst="rect">
            <a:avLst/>
          </a:prstGeom>
          <a:noFill/>
          <a:ln w="9525">
            <a:noFill/>
            <a:miter lim="800000"/>
            <a:headEnd/>
            <a:tailEnd/>
          </a:ln>
        </p:spPr>
      </p:pic>
      <p:sp>
        <p:nvSpPr>
          <p:cNvPr id="2" name="Title 1"/>
          <p:cNvSpPr>
            <a:spLocks noGrp="1"/>
          </p:cNvSpPr>
          <p:nvPr>
            <p:ph type="ctrTitle"/>
          </p:nvPr>
        </p:nvSpPr>
        <p:spPr>
          <a:xfrm>
            <a:off x="685800" y="3355848"/>
            <a:ext cx="8077200" cy="1673352"/>
          </a:xfrm>
        </p:spPr>
        <p:txBody>
          <a:bodyPr tIns="0" bIns="0" anchor="t"/>
          <a:lstStyle>
            <a:lvl1pPr algn="l">
              <a:defRPr sz="4700" b="1"/>
            </a:lvl1pPr>
          </a:lstStyle>
          <a:p>
            <a:r>
              <a:rPr lang="en-CA"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7" name="Date Placeholder 3"/>
          <p:cNvSpPr>
            <a:spLocks noGrp="1"/>
          </p:cNvSpPr>
          <p:nvPr>
            <p:ph type="dt" sz="half" idx="10"/>
          </p:nvPr>
        </p:nvSpPr>
        <p:spPr/>
        <p:txBody>
          <a:bodyPr/>
          <a:lstStyle>
            <a:lvl1pPr>
              <a:defRPr smtClean="0">
                <a:solidFill>
                  <a:srgbClr val="FFFFFF"/>
                </a:solidFill>
              </a:defRPr>
            </a:lvl1pPr>
          </a:lstStyle>
          <a:p>
            <a:pPr>
              <a:defRPr/>
            </a:pPr>
            <a:fld id="{E5BCE3EE-A9CF-496E-BBC6-003BA74B0DFA}" type="datetime1">
              <a:rPr lang="en-US"/>
              <a:pPr>
                <a:defRPr/>
              </a:pPr>
              <a:t>2/8/2016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solidFill>
                  <a:srgbClr val="FFFFFF"/>
                </a:solidFill>
              </a:defRPr>
            </a:lvl1pPr>
          </a:lstStyle>
          <a:p>
            <a:pPr>
              <a:defRPr/>
            </a:pPr>
            <a:fld id="{44BED27E-262D-4F73-B4E9-67F7835AA75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05DF93-9B8F-4315-9B2D-7A7AF038CE04}"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7783E7-C4DD-49AD-9D42-51A9867C94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6599238" y="0"/>
            <a:ext cx="46037" cy="6858000"/>
          </a:xfrm>
          <a:prstGeom prst="rect">
            <a:avLst/>
          </a:prstGeom>
          <a:solidFill>
            <a:srgbClr val="FFFFFF"/>
          </a:solidFill>
          <a:ln w="48000" cmpd="thickThin">
            <a:noFill/>
            <a:miter lim="800000"/>
            <a:headEnd/>
            <a:tailEnd/>
          </a:ln>
          <a:effectLst>
            <a:outerShdw dist="10160" dir="10800000" algn="t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Rectangle 4"/>
          <p:cNvSpPr/>
          <p:nvPr/>
        </p:nvSpPr>
        <p:spPr bwMode="ltGray">
          <a:xfrm>
            <a:off x="6648450" y="0"/>
            <a:ext cx="2514600" cy="6858000"/>
          </a:xfrm>
          <a:prstGeom prst="rect">
            <a:avLst/>
          </a:prstGeom>
          <a:solidFill>
            <a:srgbClr val="0B2123"/>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Date Placeholder 3"/>
          <p:cNvSpPr>
            <a:spLocks noGrp="1"/>
          </p:cNvSpPr>
          <p:nvPr>
            <p:ph type="dt" sz="half" idx="10"/>
          </p:nvPr>
        </p:nvSpPr>
        <p:spPr/>
        <p:txBody>
          <a:bodyPr/>
          <a:lstStyle>
            <a:lvl1pPr>
              <a:defRPr smtClean="0"/>
            </a:lvl1pPr>
          </a:lstStyle>
          <a:p>
            <a:pPr>
              <a:defRPr/>
            </a:pPr>
            <a:fld id="{64C58CDA-B11D-468A-9A25-A1CFE0B9B5CE}" type="datetime1">
              <a:rPr lang="en-US"/>
              <a:pPr>
                <a:defRPr/>
              </a:pPr>
              <a:t>2/8/2016</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lvl1pPr>
          </a:lstStyle>
          <a:p>
            <a:pPr>
              <a:defRPr/>
            </a:pPr>
            <a:fld id="{FBB2159D-474F-4897-A39A-379826FBD5F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4CB77E0-01B2-46D5-8AC3-81C9EE378AC5}"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9C8B66-EF94-4B33-9074-BEEE79EA6AB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A880B3-46C3-4F40-A21C-7E0F1FFCED61}"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E596D2-51FF-4DCF-BD72-CBC04E105A0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CD850C-71D7-43AF-A396-5D77223E3A05}"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89C059-1A6B-44D1-8CFB-2558FA9AEEF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7D2638-156E-4956-9223-51BDFAC274B1}" type="datetime1">
              <a:rPr lang="en-US"/>
              <a:pPr>
                <a:defRPr/>
              </a:pPr>
              <a:t>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7E36B6-3B1B-4080-904D-DA9E017A984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552A89B-62AA-43F0-AAF3-ACCDE3E12502}" type="datetime1">
              <a:rPr lang="en-US"/>
              <a:pPr>
                <a:defRPr/>
              </a:pPr>
              <a:t>2/8/2016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6412F0A-1298-41BB-B4D8-BD771BFAE71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F92E92-EF24-45B6-9E5B-B3C6B2C6F423}" type="datetime1">
              <a:rPr lang="en-US"/>
              <a:pPr>
                <a:defRPr/>
              </a:pPr>
              <a:t>2/8/2016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3431BE-9C46-4184-B468-A4495CABD6A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4A887B-ED3A-4592-AD80-CF1A4215792F}" type="datetime1">
              <a:rPr lang="en-US"/>
              <a:pPr>
                <a:defRPr/>
              </a:pPr>
              <a:t>2/8/2016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539080E-0FBB-4060-8D8D-DE862F164A0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721B95-A9EE-483E-9A40-92E3E2451094}" type="datetime1">
              <a:rPr lang="en-US"/>
              <a:pPr>
                <a:defRPr/>
              </a:pPr>
              <a:t>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0082C-68A9-40F2-95DE-D9F94F133A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6BFF3C-B16B-4B0E-82CD-A6E527889E02}"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3486ED-FB2A-4093-8AEA-8FA2C55DC1D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182642-81A2-4053-9C0B-8DC1E47ADEEF}" type="datetime1">
              <a:rPr lang="en-US"/>
              <a:pPr>
                <a:defRPr/>
              </a:pPr>
              <a:t>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4096A5-1824-41E9-9774-E00B4D9E0FB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54D21F-D21B-4BBC-8514-E0B4EB02B18E}"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4C85DD-6F6A-412E-AD4C-6E849B128EE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FCF83A-37C2-483B-B71F-4FAD8C8B5D1C}" type="datetime1">
              <a:rPr lang="en-US"/>
              <a:pPr>
                <a:defRPr/>
              </a:pPr>
              <a:t>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CCA877-8D2E-44A0-B924-0C508CC48A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C252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a:spLocks noChangeArrowheads="1"/>
          </p:cNvSpPr>
          <p:nvPr/>
        </p:nvSpPr>
        <p:spPr bwMode="invGray">
          <a:xfrm>
            <a:off x="0" y="2601913"/>
            <a:ext cx="9144000" cy="46037"/>
          </a:xfrm>
          <a:prstGeom prst="rect">
            <a:avLst/>
          </a:prstGeom>
          <a:solidFill>
            <a:srgbClr val="5989BD"/>
          </a:solidFill>
          <a:ln w="48000" cmpd="thickThin">
            <a:noFill/>
            <a:miter lim="800000"/>
            <a:headEnd/>
            <a:tailEnd/>
          </a:ln>
          <a:effectLst>
            <a:outerShdw dist="10160" dir="5400000" algn="t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6" name="Picture 10" descr="SPS 150dpibmp-blackonwhite.tif"/>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987800" y="5697538"/>
            <a:ext cx="1168400" cy="779462"/>
          </a:xfrm>
          <a:prstGeom prst="rect">
            <a:avLst/>
          </a:prstGeom>
          <a:noFill/>
          <a:ln w="9525">
            <a:noFill/>
            <a:miter lim="800000"/>
            <a:headEnd/>
            <a:tailEnd/>
          </a:ln>
        </p:spPr>
      </p:pic>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lstStyle>
          <a:p>
            <a:r>
              <a:rPr lang="en-CA"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7" name="Date Placeholder 3"/>
          <p:cNvSpPr>
            <a:spLocks noGrp="1"/>
          </p:cNvSpPr>
          <p:nvPr>
            <p:ph type="dt" sz="half" idx="10"/>
          </p:nvPr>
        </p:nvSpPr>
        <p:spPr/>
        <p:txBody>
          <a:bodyPr/>
          <a:lstStyle>
            <a:lvl1pPr>
              <a:defRPr smtClean="0">
                <a:solidFill>
                  <a:srgbClr val="FFFFFF"/>
                </a:solidFill>
              </a:defRPr>
            </a:lvl1pPr>
          </a:lstStyle>
          <a:p>
            <a:pPr>
              <a:defRPr/>
            </a:pPr>
            <a:fld id="{067C0DB6-9B29-43F8-BA62-744F3B20801F}" type="datetime1">
              <a:rPr lang="en-US"/>
              <a:pPr>
                <a:defRPr/>
              </a:pPr>
              <a:t>2/8/2016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lgn="l">
              <a:defRPr smtClean="0">
                <a:solidFill>
                  <a:srgbClr val="FFFFFF"/>
                </a:solidFill>
              </a:defRPr>
            </a:lvl1pPr>
          </a:lstStyle>
          <a:p>
            <a:pPr>
              <a:defRPr/>
            </a:pPr>
            <a:fld id="{29CCFE95-ECD3-43E3-AEE8-0C1D466D3EA4}" type="slidenum">
              <a:rPr lang="en-US"/>
              <a:pPr>
                <a:defRPr/>
              </a:pPr>
              <a:t>‹#›</a:t>
            </a:fld>
            <a:endParaRPr lang="en-US">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A8002D-3E8E-4517-AFD5-C75E70DB26AA}" type="datetime1">
              <a:rPr lang="en-US"/>
              <a:pPr>
                <a:defRPr/>
              </a:pPr>
              <a:t>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6B30AA-35FD-4488-8B86-DFCF8C4BDD8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927DD6-7F9F-4C26-ACC1-2AD21228E5BB}" type="datetime1">
              <a:rPr lang="en-US"/>
              <a:pPr>
                <a:defRPr/>
              </a:pPr>
              <a:t>2/8/2016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1B2DA7-29BE-4780-A545-7149B6BECD0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7759BF5-93B5-4E86-AB17-DF90CED0E041}" type="datetime1">
              <a:rPr lang="en-US"/>
              <a:pPr>
                <a:defRPr/>
              </a:pPr>
              <a:t>2/8/2016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9C1BD7-B108-4D72-BF50-A9F444D4FD6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A590F6-6125-43E4-A568-7AAE1879ECF8}" type="datetime1">
              <a:rPr lang="en-US"/>
              <a:pPr>
                <a:defRPr/>
              </a:pPr>
              <a:t>2/8/2016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C382327-CE66-4A48-BF99-8D946B3EC1F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lstStyle>
          <a:p>
            <a:r>
              <a:rPr lang="en-CA"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7" name="Date Placeholder 4"/>
          <p:cNvSpPr>
            <a:spLocks noGrp="1"/>
          </p:cNvSpPr>
          <p:nvPr>
            <p:ph type="dt" sz="half" idx="10"/>
          </p:nvPr>
        </p:nvSpPr>
        <p:spPr/>
        <p:txBody>
          <a:bodyPr/>
          <a:lstStyle>
            <a:lvl1pPr>
              <a:defRPr smtClean="0"/>
            </a:lvl1pPr>
          </a:lstStyle>
          <a:p>
            <a:pPr>
              <a:defRPr/>
            </a:pPr>
            <a:fld id="{FCACC650-7639-4DEE-A26A-F46989D6EDFE}" type="datetime1">
              <a:rPr lang="en-US"/>
              <a:pPr>
                <a:defRPr/>
              </a:pPr>
              <a:t>2/8/2016</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smtClean="0"/>
            </a:lvl1pPr>
          </a:lstStyle>
          <a:p>
            <a:pPr>
              <a:defRPr/>
            </a:pPr>
            <a:fld id="{EDF4D2F2-7C1B-4033-8F04-CF44D7F5D06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lang="en-CA"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smtClean="0"/>
            </a:lvl1pPr>
          </a:lstStyle>
          <a:p>
            <a:pPr>
              <a:defRPr/>
            </a:pPr>
            <a:fld id="{209AB358-F17B-4D70-8FA9-CE542007F190}" type="datetime1">
              <a:rPr lang="en-US"/>
              <a:pPr>
                <a:defRPr/>
              </a:pPr>
              <a:t>2/8/2016</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smtClean="0"/>
            </a:lvl1pPr>
          </a:lstStyle>
          <a:p>
            <a:pPr>
              <a:defRPr/>
            </a:pPr>
            <a:fld id="{2515E273-E668-4272-834D-4D212151626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1C1C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9144000" cy="44450"/>
          </a:xfrm>
          <a:prstGeom prst="rect">
            <a:avLst/>
          </a:prstGeom>
          <a:solidFill>
            <a:srgbClr val="5989BD"/>
          </a:solidFill>
          <a:ln w="48000" cmpd="thickThin">
            <a:noFill/>
            <a:miter lim="800000"/>
            <a:headEnd/>
            <a:tailEnd/>
          </a:ln>
          <a:effectLst>
            <a:outerShdw dist="10160" dir="5400000" algn="t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p:nvSpPr>
        <p:spPr bwMode="ltGray">
          <a:xfrm>
            <a:off x="0" y="0"/>
            <a:ext cx="9144000" cy="1433513"/>
          </a:xfrm>
          <a:prstGeom prst="rect">
            <a:avLst/>
          </a:prstGeom>
          <a:solidFill>
            <a:srgbClr val="0C252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1"/>
          <p:cNvSpPr>
            <a:spLocks noGrp="1"/>
          </p:cNvSpPr>
          <p:nvPr>
            <p:ph type="title"/>
          </p:nvPr>
        </p:nvSpPr>
        <p:spPr bwMode="auto">
          <a:xfrm>
            <a:off x="457200" y="152400"/>
            <a:ext cx="82296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CA" smtClean="0"/>
              <a:t>Click to edit Master title style</a:t>
            </a:r>
            <a:endParaRPr lang="en-US" smtClean="0"/>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wrap="square" lIns="109728" tIns="45720" rIns="45720" bIns="0" numCol="1" anchor="b" anchorCtr="0" compatLnSpc="1">
            <a:prstTxWarp prst="textNoShape">
              <a:avLst/>
            </a:prstTxWarp>
          </a:bodyPr>
          <a:lstStyle>
            <a:lvl1pPr>
              <a:defRPr sz="1200" smtClean="0">
                <a:solidFill>
                  <a:srgbClr val="B1B1B1"/>
                </a:solidFill>
                <a:latin typeface="Corbel" pitchFamily="-84" charset="0"/>
              </a:defRPr>
            </a:lvl1pPr>
          </a:lstStyle>
          <a:p>
            <a:pPr>
              <a:defRPr/>
            </a:pPr>
            <a:fld id="{FB80F00F-CAFA-4EB7-8190-B12F0B45C8C7}" type="datetime1">
              <a:rPr lang="en-US"/>
              <a:pPr>
                <a:defRPr/>
              </a:pPr>
              <a:t>2/8/2016</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a:defRPr sz="1200" smtClean="0">
                <a:solidFill>
                  <a:srgbClr val="B1B1B1"/>
                </a:solidFill>
                <a:latin typeface="Corbel" pitchFamily="-84" charset="0"/>
              </a:defRPr>
            </a:lvl1pPr>
          </a:lstStyle>
          <a:p>
            <a:pPr>
              <a:defRPr/>
            </a:pPr>
            <a:fld id="{F0B90FC2-3B8F-4976-8429-4E06EC9C17D5}" type="slidenum">
              <a:rPr lang="en-US"/>
              <a:pPr>
                <a:defRPr/>
              </a:pPr>
              <a:t>‹#›</a:t>
            </a:fld>
            <a:endParaRPr lang="en-US"/>
          </a:p>
        </p:txBody>
      </p:sp>
      <p:pic>
        <p:nvPicPr>
          <p:cNvPr id="1033" name="Picture 2" descr="SPS Logo"/>
          <p:cNvPicPr>
            <a:picLocks noChangeAspect="1" noChangeArrowheads="1"/>
          </p:cNvPicPr>
          <p:nvPr userDrawn="1"/>
        </p:nvPicPr>
        <p:blipFill>
          <a:blip r:embed="rId13">
            <a:clrChange>
              <a:clrFrom>
                <a:srgbClr val="111111"/>
              </a:clrFrom>
              <a:clrTo>
                <a:srgbClr val="111111">
                  <a:alpha val="0"/>
                </a:srgbClr>
              </a:clrTo>
            </a:clrChange>
          </a:blip>
          <a:srcRect r="76477"/>
          <a:stretch>
            <a:fillRect/>
          </a:stretch>
        </p:blipFill>
        <p:spPr bwMode="auto">
          <a:xfrm>
            <a:off x="7708900" y="322263"/>
            <a:ext cx="1228725" cy="835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7" r:id="rId1"/>
    <p:sldLayoutId id="2147484130" r:id="rId2"/>
    <p:sldLayoutId id="2147484148" r:id="rId3"/>
    <p:sldLayoutId id="2147484131" r:id="rId4"/>
    <p:sldLayoutId id="2147484132" r:id="rId5"/>
    <p:sldLayoutId id="2147484133" r:id="rId6"/>
    <p:sldLayoutId id="2147484134" r:id="rId7"/>
    <p:sldLayoutId id="2147484149" r:id="rId8"/>
    <p:sldLayoutId id="2147484150" r:id="rId9"/>
    <p:sldLayoutId id="2147484135" r:id="rId10"/>
    <p:sldLayoutId id="2147484151" r:id="rId11"/>
  </p:sldLayoutIdLst>
  <p:txStyles>
    <p:titleStyle>
      <a:lvl1pPr algn="l" rtl="0" eaLnBrk="0" fontAlgn="base" hangingPunct="0">
        <a:spcBef>
          <a:spcPct val="0"/>
        </a:spcBef>
        <a:spcAft>
          <a:spcPct val="0"/>
        </a:spcAft>
        <a:defRPr sz="4500" b="1" kern="1200">
          <a:solidFill>
            <a:srgbClr val="FAFCFF"/>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5pPr>
      <a:lvl6pPr marL="457200" algn="l" rtl="0" fontAlgn="base">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6pPr>
      <a:lvl7pPr marL="914400" algn="l" rtl="0" fontAlgn="base">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7pPr>
      <a:lvl8pPr marL="1371600" algn="l" rtl="0" fontAlgn="base">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8pPr>
      <a:lvl9pPr marL="1828800" algn="l" rtl="0" fontAlgn="base">
        <a:spcBef>
          <a:spcPct val="0"/>
        </a:spcBef>
        <a:spcAft>
          <a:spcPct val="0"/>
        </a:spcAft>
        <a:defRPr sz="4500" b="1">
          <a:solidFill>
            <a:srgbClr val="FAFCFF"/>
          </a:solidFill>
          <a:latin typeface="Corbel" pitchFamily="-1" charset="0"/>
          <a:ea typeface="ＭＳ Ｐゴシック" pitchFamily="-1" charset="-128"/>
          <a:cs typeface="ＭＳ Ｐゴシック" pitchFamily="-1" charset="-128"/>
        </a:defRPr>
      </a:lvl9pPr>
    </p:titleStyle>
    <p:bodyStyle>
      <a:lvl1pPr marL="438150" indent="-319088" algn="l" rtl="0" eaLnBrk="0" fontAlgn="base" hangingPunct="0">
        <a:spcBef>
          <a:spcPct val="0"/>
        </a:spcBef>
        <a:spcAft>
          <a:spcPct val="0"/>
        </a:spcAft>
        <a:buClr>
          <a:srgbClr val="5989BD"/>
        </a:buClr>
        <a:buSzPct val="80000"/>
        <a:buFont typeface="Wingdings 2" pitchFamily="18" charset="2"/>
        <a:buChar char=""/>
        <a:defRPr sz="3200" kern="1200">
          <a:solidFill>
            <a:srgbClr val="2D313C"/>
          </a:solidFill>
          <a:latin typeface="+mn-lt"/>
          <a:ea typeface="ＭＳ Ｐゴシック" pitchFamily="-1" charset="-128"/>
          <a:cs typeface="ＭＳ Ｐゴシック" pitchFamily="-1" charset="-128"/>
        </a:defRPr>
      </a:lvl1pPr>
      <a:lvl2pPr marL="730250" indent="-273050" algn="l" rtl="0" eaLnBrk="0" fontAlgn="base" hangingPunct="0">
        <a:spcBef>
          <a:spcPct val="20000"/>
        </a:spcBef>
        <a:spcAft>
          <a:spcPct val="0"/>
        </a:spcAft>
        <a:buClr>
          <a:srgbClr val="5989BD"/>
        </a:buClr>
        <a:buSzPct val="90000"/>
        <a:buFont typeface="Wingdings" pitchFamily="2" charset="2"/>
        <a:buChar char=""/>
        <a:defRPr sz="2800" kern="1200">
          <a:solidFill>
            <a:srgbClr val="2D313C"/>
          </a:solidFill>
          <a:latin typeface="+mn-lt"/>
          <a:ea typeface="ＭＳ Ｐゴシック" pitchFamily="-1" charset="-128"/>
          <a:cs typeface="+mn-cs"/>
        </a:defRPr>
      </a:lvl2pPr>
      <a:lvl3pPr marL="995363" indent="-228600" algn="l" rtl="0" eaLnBrk="0" fontAlgn="base" hangingPunct="0">
        <a:spcBef>
          <a:spcPct val="20000"/>
        </a:spcBef>
        <a:spcAft>
          <a:spcPct val="0"/>
        </a:spcAft>
        <a:buClr>
          <a:srgbClr val="5989BD"/>
        </a:buClr>
        <a:buFont typeface="Arial" pitchFamily="34" charset="0"/>
        <a:buChar char="▪"/>
        <a:defRPr sz="2400" kern="1200">
          <a:solidFill>
            <a:srgbClr val="2D313C"/>
          </a:solidFill>
          <a:latin typeface="+mn-lt"/>
          <a:ea typeface="ＭＳ Ｐゴシック" pitchFamily="-1" charset="-128"/>
          <a:cs typeface="+mn-cs"/>
        </a:defRPr>
      </a:lvl3pPr>
      <a:lvl4pPr marL="1216025" indent="-182563" algn="l" rtl="0" eaLnBrk="0" fontAlgn="base" hangingPunct="0">
        <a:spcBef>
          <a:spcPct val="20000"/>
        </a:spcBef>
        <a:spcAft>
          <a:spcPct val="0"/>
        </a:spcAft>
        <a:buClr>
          <a:srgbClr val="5989BD"/>
        </a:buClr>
        <a:buFont typeface="Arial" pitchFamily="34" charset="0"/>
        <a:buChar char="▪"/>
        <a:defRPr sz="2000" kern="1200">
          <a:solidFill>
            <a:srgbClr val="2D313C"/>
          </a:solidFill>
          <a:latin typeface="+mn-lt"/>
          <a:ea typeface="ＭＳ Ｐゴシック" pitchFamily="-1" charset="-128"/>
          <a:cs typeface="+mn-cs"/>
        </a:defRPr>
      </a:lvl4pPr>
      <a:lvl5pPr marL="1425575" indent="-182563" algn="l" rtl="0" eaLnBrk="0" fontAlgn="base" hangingPunct="0">
        <a:spcBef>
          <a:spcPct val="20000"/>
        </a:spcBef>
        <a:spcAft>
          <a:spcPct val="0"/>
        </a:spcAft>
        <a:buClr>
          <a:srgbClr val="5989BD"/>
        </a:buClr>
        <a:buFont typeface="Wingdings 3" pitchFamily="18" charset="2"/>
        <a:buChar char=""/>
        <a:defRPr lang="en-US" sz="2000" kern="1200">
          <a:solidFill>
            <a:srgbClr val="2D313C"/>
          </a:solidFill>
          <a:latin typeface="+mn-lt"/>
          <a:ea typeface="ＭＳ Ｐゴシック" pitchFamily="-1"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1C1C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84" charset="0"/>
              </a:defRPr>
            </a:lvl1pPr>
          </a:lstStyle>
          <a:p>
            <a:pPr>
              <a:defRPr/>
            </a:pPr>
            <a:fld id="{70644352-2112-49D7-8FD4-6033EF3434F1}" type="datetime1">
              <a:rPr lang="en-US"/>
              <a:pPr>
                <a:defRPr/>
              </a:pPr>
              <a:t>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84" charset="0"/>
              </a:defRPr>
            </a:lvl1pPr>
          </a:lstStyle>
          <a:p>
            <a:pPr>
              <a:defRPr/>
            </a:pPr>
            <a:fld id="{EBF489F8-B18C-48C5-B469-95C6587DAD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wav"/><Relationship Id="rId7" Type="http://schemas.microsoft.com/office/2007/relationships/media" Target="../media/media6.wav"/><Relationship Id="rId2" Type="http://schemas.openxmlformats.org/officeDocument/2006/relationships/audio" Target="../media/media7.wav"/><Relationship Id="rId1" Type="http://schemas.openxmlformats.org/officeDocument/2006/relationships/audio" Target="../media/media6.wav"/><Relationship Id="rId6" Type="http://schemas.openxmlformats.org/officeDocument/2006/relationships/hyperlink" Target="https://www.cme.vanderbilt.edu/online/onlinequiz/user/user_exam_view_n.php?EXAM_ID=3390" TargetMode="External"/><Relationship Id="rId5" Type="http://schemas.openxmlformats.org/officeDocument/2006/relationships/notesSlide" Target="../notesSlides/notesSlide14.xml"/><Relationship Id="rId10" Type="http://schemas.microsoft.com/office/2007/relationships/media" Target="../media/media8.wav"/><Relationship Id="rId4" Type="http://schemas.openxmlformats.org/officeDocument/2006/relationships/slideLayout" Target="../slideLayouts/slideLayout12.xml"/><Relationship Id="rId9" Type="http://schemas.microsoft.com/office/2007/relationships/media" Target="../media/media7.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media1.wav"/><Relationship Id="rId5" Type="http://schemas.openxmlformats.org/officeDocument/2006/relationships/image" Target="../media/image4.png"/><Relationship Id="rId4" Type="http://schemas.microsoft.com/office/2007/relationships/media" Target="../media/media1.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media" Target="../media/media3.wav"/><Relationship Id="rId2" Type="http://schemas.openxmlformats.org/officeDocument/2006/relationships/audio" Target="../media/media3.wav"/><Relationship Id="rId1" Type="http://schemas.openxmlformats.org/officeDocument/2006/relationships/audio" Target="../media/media2.wav"/><Relationship Id="rId6" Type="http://schemas.openxmlformats.org/officeDocument/2006/relationships/image" Target="../media/image4.png"/><Relationship Id="rId5" Type="http://schemas.microsoft.com/office/2007/relationships/media" Target="../media/media2.wav"/><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media4.wav"/><Relationship Id="rId5" Type="http://schemas.openxmlformats.org/officeDocument/2006/relationships/image" Target="../media/image4.png"/><Relationship Id="rId4" Type="http://schemas.microsoft.com/office/2007/relationships/media" Target="../media/media4.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media5.wav"/><Relationship Id="rId5" Type="http://schemas.openxmlformats.org/officeDocument/2006/relationships/image" Target="../media/image4.png"/><Relationship Id="rId4" Type="http://schemas.microsoft.com/office/2007/relationships/media" Target="../media/media5.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29464"/>
            <a:ext cx="8077200" cy="1863305"/>
          </a:xfrm>
        </p:spPr>
        <p:txBody>
          <a:bodyPr rtlCol="0">
            <a:normAutofit/>
            <a:scene3d>
              <a:camera prst="orthographicFront"/>
              <a:lightRig rig="threePt" dir="t">
                <a:rot lat="0" lon="0" rev="4800000"/>
              </a:lightRig>
            </a:scene3d>
            <a:sp3d prstMaterial="matte">
              <a:bevelT w="50800" h="10160"/>
            </a:sp3d>
          </a:bodyPr>
          <a:lstStyle/>
          <a:p>
            <a:pPr eaLnBrk="1" fontAlgn="auto" hangingPunct="1">
              <a:spcAft>
                <a:spcPts val="0"/>
              </a:spcAft>
              <a:defRPr/>
            </a:pPr>
            <a:r>
              <a:rPr lang="en-US" sz="3200" dirty="0" smtClean="0">
                <a:solidFill>
                  <a:schemeClr val="tx1"/>
                </a:solidFill>
              </a:rPr>
              <a:t>Title</a:t>
            </a:r>
            <a:endParaRPr lang="en-US" sz="3200" dirty="0">
              <a:solidFill>
                <a:schemeClr val="accent1">
                  <a:satMod val="150000"/>
                </a:schemeClr>
              </a:solidFill>
              <a:ea typeface="+mj-ea"/>
              <a:cs typeface="+mj-cs"/>
            </a:endParaRPr>
          </a:p>
        </p:txBody>
      </p:sp>
      <p:sp>
        <p:nvSpPr>
          <p:cNvPr id="8195" name="Subtitle 2"/>
          <p:cNvSpPr>
            <a:spLocks noGrp="1"/>
          </p:cNvSpPr>
          <p:nvPr>
            <p:ph type="subTitle" idx="1"/>
          </p:nvPr>
        </p:nvSpPr>
        <p:spPr>
          <a:xfrm>
            <a:off x="685800" y="4313209"/>
            <a:ext cx="8077200" cy="379560"/>
          </a:xfrm>
        </p:spPr>
        <p:txBody>
          <a:bodyPr/>
          <a:lstStyle/>
          <a:p>
            <a:pPr eaLnBrk="1" hangingPunct="1"/>
            <a:r>
              <a:rPr lang="en-US" sz="1200" dirty="0" smtClean="0">
                <a:ea typeface="ＭＳ Ｐゴシック" pitchFamily="-84" charset="-128"/>
              </a:rPr>
              <a:t>Jointly sponsored by Vanderbilt University School of Medicine and the Society for Pediatric Sedation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Interactive Question (answer)</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The action of succinylcholine at the neuromuscular junction is terminated by which mechanism?</a:t>
            </a:r>
            <a:endParaRPr lang="en-US" dirty="0"/>
          </a:p>
          <a:p>
            <a:pPr marL="971550" lvl="1" indent="-514350">
              <a:buFont typeface="+mj-lt"/>
              <a:buAutoNum type="arabicPeriod"/>
            </a:pPr>
            <a:endParaRPr lang="en-US" sz="2400" dirty="0" smtClean="0"/>
          </a:p>
          <a:p>
            <a:pPr marL="971550" lvl="1" indent="-514350">
              <a:buFont typeface="+mj-lt"/>
              <a:buAutoNum type="arabicPeriod"/>
            </a:pPr>
            <a:r>
              <a:rPr lang="en-US" sz="2400" dirty="0" smtClean="0"/>
              <a:t>Hydrolysis by pseudocholinesterase</a:t>
            </a:r>
          </a:p>
          <a:p>
            <a:pPr marL="971550" lvl="1" indent="-514350">
              <a:buFont typeface="+mj-lt"/>
              <a:buAutoNum type="arabicPeriod"/>
            </a:pPr>
            <a:r>
              <a:rPr lang="en-US" sz="2400" dirty="0" smtClean="0"/>
              <a:t>Hydrolysis by acetylcholinesterase</a:t>
            </a:r>
          </a:p>
          <a:p>
            <a:pPr marL="971550" lvl="1" indent="-514350">
              <a:buFont typeface="+mj-lt"/>
              <a:buAutoNum type="arabicPeriod"/>
            </a:pPr>
            <a:r>
              <a:rPr lang="en-US" sz="2400" dirty="0" smtClean="0"/>
              <a:t>Reuptake into nerve tissue</a:t>
            </a:r>
          </a:p>
          <a:p>
            <a:pPr marL="971550" lvl="1" indent="-514350">
              <a:buFont typeface="+mj-lt"/>
              <a:buAutoNum type="arabicPeriod"/>
            </a:pPr>
            <a:r>
              <a:rPr lang="en-US" sz="2400" dirty="0" smtClean="0"/>
              <a:t>Reuptake into muscle tissue</a:t>
            </a:r>
          </a:p>
          <a:p>
            <a:pPr marL="971550" lvl="1" indent="-514350">
              <a:buFont typeface="+mj-lt"/>
              <a:buAutoNum type="arabicPeriod"/>
            </a:pPr>
            <a:r>
              <a:rPr lang="en-US" sz="2400" b="1" i="1" dirty="0" smtClean="0"/>
              <a:t>Diffusion into extracellular fluid</a:t>
            </a:r>
          </a:p>
          <a:p>
            <a:pPr marL="971550" lvl="1" indent="-514350">
              <a:buFont typeface="+mj-lt"/>
              <a:buAutoNum type="arabicPeriod"/>
            </a:pPr>
            <a:endParaRPr lang="en-US" sz="2400" dirty="0"/>
          </a:p>
          <a:p>
            <a:pPr marL="57150" indent="0">
              <a:buNone/>
            </a:pPr>
            <a:r>
              <a:rPr lang="en-US" sz="2400" dirty="0" smtClean="0"/>
              <a:t>      </a:t>
            </a:r>
            <a:r>
              <a:rPr lang="en-US" sz="1000" dirty="0" smtClean="0"/>
              <a:t>Hall BA and Chantigian RC. </a:t>
            </a:r>
            <a:r>
              <a:rPr lang="en-US" sz="1000" u="sng" dirty="0" smtClean="0"/>
              <a:t>Anesthesia: A Comprehensive Review</a:t>
            </a:r>
            <a:r>
              <a:rPr lang="en-US" sz="1000" dirty="0" smtClean="0"/>
              <a:t>. 4e, Saunders</a:t>
            </a:r>
            <a:endParaRPr lang="en-US" sz="2400" dirty="0" smtClean="0"/>
          </a:p>
        </p:txBody>
      </p:sp>
    </p:spTree>
    <p:extLst>
      <p:ext uri="{BB962C8B-B14F-4D97-AF65-F5344CB8AC3E}">
        <p14:creationId xmlns="" xmlns:p14="http://schemas.microsoft.com/office/powerpoint/2010/main" val="1435227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dirty="0" smtClean="0"/>
          </a:p>
        </p:txBody>
      </p:sp>
    </p:spTree>
    <p:extLst>
      <p:ext uri="{BB962C8B-B14F-4D97-AF65-F5344CB8AC3E}">
        <p14:creationId xmlns="" xmlns:p14="http://schemas.microsoft.com/office/powerpoint/2010/main" val="547114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 xmlns:p14="http://schemas.microsoft.com/office/powerpoint/2010/main" val="1122841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6" name="Content Placeholder 5"/>
          <p:cNvSpPr>
            <a:spLocks noGrp="1"/>
          </p:cNvSpPr>
          <p:nvPr>
            <p:ph idx="1"/>
          </p:nvPr>
        </p:nvSpPr>
        <p:spPr/>
        <p:txBody>
          <a:bodyPr>
            <a:normAutofit fontScale="62500" lnSpcReduction="20000"/>
          </a:bodyPr>
          <a:lstStyle/>
          <a:p>
            <a:r>
              <a:rPr lang="en-US" dirty="0" smtClean="0"/>
              <a:t>Butterworth K, et al. Morgan &amp; Mikhail’s Clinical Anesthesiology, 5e, 2013</a:t>
            </a:r>
          </a:p>
          <a:p>
            <a:endParaRPr lang="en-US" dirty="0" smtClean="0"/>
          </a:p>
          <a:p>
            <a:r>
              <a:rPr lang="en-US" dirty="0" smtClean="0"/>
              <a:t>Coté C, et al. A Practice of Anesthesia for Infants and Children, 5e, 2013</a:t>
            </a:r>
          </a:p>
          <a:p>
            <a:endParaRPr lang="en-US" dirty="0"/>
          </a:p>
          <a:p>
            <a:r>
              <a:rPr lang="en-US" dirty="0" smtClean="0"/>
              <a:t>Stead AL. The response of the newborn infant to muscle relaxants. Br J </a:t>
            </a:r>
            <a:r>
              <a:rPr lang="en-US" dirty="0" err="1" smtClean="0"/>
              <a:t>Anaesth</a:t>
            </a:r>
            <a:r>
              <a:rPr lang="en-US" dirty="0" smtClean="0"/>
              <a:t>. 1955;27:124-130</a:t>
            </a:r>
          </a:p>
          <a:p>
            <a:endParaRPr lang="en-US" dirty="0"/>
          </a:p>
          <a:p>
            <a:r>
              <a:rPr lang="en-US" dirty="0" smtClean="0"/>
              <a:t>Hampson-Evans D, Morgan P and Farrar M. Pediatric laryngospasm. Pediatric Anesthesia. 2008;18:303-307.</a:t>
            </a:r>
          </a:p>
          <a:p>
            <a:endParaRPr lang="en-US" dirty="0"/>
          </a:p>
          <a:p>
            <a:r>
              <a:rPr lang="en-US" dirty="0"/>
              <a:t>Hall BA and Chantigian RC. </a:t>
            </a:r>
            <a:r>
              <a:rPr lang="en-US" u="sng" dirty="0"/>
              <a:t>Anesthesia: A Comprehensive Review</a:t>
            </a:r>
            <a:r>
              <a:rPr lang="en-US" dirty="0"/>
              <a:t>. 4e, Saunders</a:t>
            </a:r>
            <a:endParaRPr lang="en-US" dirty="0" smtClean="0"/>
          </a:p>
          <a:p>
            <a:endParaRPr lang="en-US" dirty="0"/>
          </a:p>
          <a:p>
            <a:r>
              <a:rPr lang="en-US" dirty="0"/>
              <a:t>Images from Morgan &amp; Mikhail, Wikipedia, </a:t>
            </a:r>
            <a:r>
              <a:rPr lang="en-US" dirty="0" smtClean="0"/>
              <a:t>WikiCommons</a:t>
            </a:r>
            <a:r>
              <a:rPr lang="en-US" dirty="0"/>
              <a:t>, and </a:t>
            </a:r>
            <a:r>
              <a:rPr lang="en-US" dirty="0" smtClean="0"/>
              <a:t>WikiHow</a:t>
            </a:r>
            <a:endParaRPr lang="en-US" dirty="0"/>
          </a:p>
          <a:p>
            <a:endParaRPr lang="en-US" dirty="0"/>
          </a:p>
        </p:txBody>
      </p:sp>
    </p:spTree>
    <p:extLst>
      <p:ext uri="{BB962C8B-B14F-4D97-AF65-F5344CB8AC3E}">
        <p14:creationId xmlns="" xmlns:p14="http://schemas.microsoft.com/office/powerpoint/2010/main" val="3141386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hlinkClick r:id="rId6"/>
              </a:rPr>
              <a:t>Apply for CME Credit</a:t>
            </a:r>
            <a:endParaRPr lang="en-US" dirty="0"/>
          </a:p>
        </p:txBody>
      </p:sp>
      <p:sp>
        <p:nvSpPr>
          <p:cNvPr id="3" name="Subtitle 2"/>
          <p:cNvSpPr>
            <a:spLocks noGrp="1"/>
          </p:cNvSpPr>
          <p:nvPr>
            <p:ph type="subTitle" idx="1"/>
          </p:nvPr>
        </p:nvSpPr>
        <p:spPr>
          <a:xfrm>
            <a:off x="1244600" y="3886200"/>
            <a:ext cx="6400800" cy="1752600"/>
          </a:xfrm>
        </p:spPr>
        <p:txBody>
          <a:bodyPr/>
          <a:lstStyle/>
          <a:p>
            <a:endParaRPr lang="en-US" sz="1600" dirty="0"/>
          </a:p>
        </p:txBody>
      </p:sp>
      <p:pic>
        <p:nvPicPr>
          <p:cNvPr id="4" name="Sound 3">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a:stretch>
            <a:fillRect/>
          </a:stretch>
        </p:blipFill>
        <p:spPr>
          <a:xfrm>
            <a:off x="4165600" y="3022600"/>
            <a:ext cx="812800" cy="812800"/>
          </a:xfrm>
          <a:prstGeom prst="rect">
            <a:avLst/>
          </a:prstGeom>
        </p:spPr>
      </p:pic>
      <p:pic>
        <p:nvPicPr>
          <p:cNvPr id="5" name="Sound 4">
            <a:hlinkClick r:id="" action="ppaction://media"/>
          </p:cNvPr>
          <p:cNvPicPr>
            <a:picLocks noChangeAspect="1"/>
          </p:cNvPicPr>
          <p:nvPr>
            <a:audioFile r:link="rId2"/>
            <p:extLst>
              <p:ext uri="{DAA4B4D4-6D71-4841-9C94-3DE7FCFB9230}">
                <p14:media xmlns="" xmlns:p14="http://schemas.microsoft.com/office/powerpoint/2010/main" r:embed="rId9"/>
              </p:ext>
            </p:extLst>
          </p:nvPr>
        </p:nvPicPr>
        <p:blipFill>
          <a:blip r:embed="rId8"/>
          <a:stretch>
            <a:fillRect/>
          </a:stretch>
        </p:blipFill>
        <p:spPr>
          <a:xfrm>
            <a:off x="4165600" y="3022600"/>
            <a:ext cx="812800" cy="812800"/>
          </a:xfrm>
          <a:prstGeom prst="rect">
            <a:avLst/>
          </a:prstGeom>
        </p:spPr>
      </p:pic>
      <p:pic>
        <p:nvPicPr>
          <p:cNvPr id="6" name="Sound 5">
            <a:hlinkClick r:id="" action="ppaction://media"/>
          </p:cNvPr>
          <p:cNvPicPr>
            <a:picLocks noChangeAspect="1"/>
          </p:cNvPicPr>
          <p:nvPr>
            <a:audioFile r:link="rId3"/>
            <p:extLst>
              <p:ext uri="{DAA4B4D4-6D71-4841-9C94-3DE7FCFB9230}">
                <p14:media xmlns="" xmlns:p14="http://schemas.microsoft.com/office/powerpoint/2010/main" r:embed="rId10"/>
              </p:ext>
            </p:extLst>
          </p:nvPr>
        </p:nvPicPr>
        <p:blipFill>
          <a:blip r:embed="rId8"/>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0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84"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22043"/>
            <a:ext cx="8229600" cy="4867922"/>
          </a:xfrm>
        </p:spPr>
        <p:txBody>
          <a:bodyPr>
            <a:normAutofit fontScale="92500" lnSpcReduction="20000"/>
          </a:bodyPr>
          <a:lstStyle/>
          <a:p>
            <a:pPr marL="0" indent="0" algn="ctr">
              <a:buNone/>
            </a:pPr>
            <a:endParaRPr lang="en-US" sz="1400" b="1" dirty="0" smtClean="0">
              <a:latin typeface="Arial" pitchFamily="34" charset="0"/>
              <a:cs typeface="Arial" pitchFamily="34" charset="0"/>
            </a:endParaRPr>
          </a:p>
          <a:p>
            <a:pPr marL="0" indent="0">
              <a:buNone/>
            </a:pPr>
            <a:r>
              <a:rPr lang="en-US" sz="1400" dirty="0" smtClean="0">
                <a:latin typeface="Arial"/>
                <a:cs typeface="Arial"/>
              </a:rPr>
              <a:t>Presenter: Andrew Speaker MD, Assistant Professor of Pediatrics, _______ University School of Medicine</a:t>
            </a:r>
          </a:p>
          <a:p>
            <a:pPr marL="0" indent="0">
              <a:buNone/>
            </a:pPr>
            <a:endParaRPr lang="en-US" sz="1400" dirty="0">
              <a:latin typeface="Arial"/>
              <a:cs typeface="Arial"/>
            </a:endParaRPr>
          </a:p>
          <a:p>
            <a:pPr marL="0" indent="0">
              <a:buNone/>
            </a:pPr>
            <a:r>
              <a:rPr lang="en-US" sz="1400" dirty="0" smtClean="0">
                <a:latin typeface="Arial"/>
                <a:cs typeface="Arial"/>
              </a:rPr>
              <a:t>Course Director:  Peter Chin, MD, Assistant Professor of Clinical Anesthesiology; Vanderbilt University School of Medicine</a:t>
            </a:r>
          </a:p>
          <a:p>
            <a:pPr marL="0" indent="0">
              <a:buNone/>
            </a:pPr>
            <a:endParaRPr lang="en-US" sz="1400" dirty="0">
              <a:latin typeface="Arial"/>
              <a:cs typeface="Arial"/>
            </a:endParaRPr>
          </a:p>
          <a:p>
            <a:pPr marL="0" indent="0">
              <a:buNone/>
            </a:pPr>
            <a:r>
              <a:rPr lang="en-US" sz="1400" dirty="0" smtClean="0">
                <a:latin typeface="Arial"/>
                <a:cs typeface="Arial"/>
              </a:rPr>
              <a:t>Planner:  James Hertzog, MD, </a:t>
            </a:r>
            <a:r>
              <a:rPr lang="en-US" sz="1400" dirty="0">
                <a:latin typeface="Arial"/>
                <a:cs typeface="Arial"/>
              </a:rPr>
              <a:t>Professor of Pediatrics, Sidney Kimmel Medical College at Thomas Jefferson University</a:t>
            </a:r>
            <a:endParaRPr lang="en-US" sz="1400" dirty="0" smtClean="0">
              <a:latin typeface="Arial"/>
              <a:cs typeface="Arial"/>
            </a:endParaRPr>
          </a:p>
          <a:p>
            <a:pPr marL="0" indent="0">
              <a:buNone/>
            </a:pPr>
            <a:endParaRPr lang="en-US" sz="1400" dirty="0" smtClean="0">
              <a:latin typeface="Arial"/>
              <a:cs typeface="Arial"/>
            </a:endParaRPr>
          </a:p>
          <a:p>
            <a:pPr marL="0" indent="0">
              <a:buNone/>
            </a:pPr>
            <a:r>
              <a:rPr lang="en-US" sz="1400" dirty="0" smtClean="0">
                <a:latin typeface="Arial"/>
                <a:cs typeface="Arial"/>
              </a:rPr>
              <a:t>Planner:  Jason Reynolds, MD, Assistant Professor of Pediatrics; Baylor College of Medicine</a:t>
            </a:r>
          </a:p>
          <a:p>
            <a:pPr marL="0" indent="0">
              <a:buNone/>
            </a:pPr>
            <a:endParaRPr lang="en-US" sz="1400" dirty="0" smtClean="0">
              <a:latin typeface="Arial"/>
              <a:cs typeface="Arial"/>
            </a:endParaRPr>
          </a:p>
          <a:p>
            <a:pPr marL="0" indent="0">
              <a:buNone/>
            </a:pPr>
            <a:r>
              <a:rPr lang="en-US" sz="1400" dirty="0" smtClean="0">
                <a:latin typeface="Arial"/>
                <a:cs typeface="Arial"/>
              </a:rPr>
              <a:t>Planner:  Urmila Tirodker, MD, Pediatric Intensivist, QA and Research Director, Sedation Services; Akron Children’s Hospital</a:t>
            </a:r>
          </a:p>
          <a:p>
            <a:pPr marL="0" indent="0">
              <a:buNone/>
            </a:pPr>
            <a:endParaRPr lang="en-US" sz="1400" dirty="0" smtClean="0">
              <a:latin typeface="Arial"/>
              <a:cs typeface="Arial"/>
            </a:endParaRPr>
          </a:p>
          <a:p>
            <a:pPr marL="0" indent="0">
              <a:buNone/>
            </a:pPr>
            <a:r>
              <a:rPr lang="en-US" sz="1400" dirty="0" smtClean="0">
                <a:latin typeface="Arial"/>
                <a:cs typeface="Arial"/>
              </a:rPr>
              <a:t>Planner:  Daniel Tsze, MD, MPH.  Assistant Professor of Clinical Pediatrics, Columbia University College of Physicians and Surgeons</a:t>
            </a:r>
          </a:p>
          <a:p>
            <a:pPr marL="0" indent="0">
              <a:buNone/>
            </a:pPr>
            <a:endParaRPr lang="en-US" sz="1400" dirty="0" smtClean="0">
              <a:latin typeface="Arial"/>
              <a:cs typeface="Arial"/>
            </a:endParaRPr>
          </a:p>
          <a:p>
            <a:pPr marL="0" indent="0">
              <a:buNone/>
            </a:pPr>
            <a:r>
              <a:rPr lang="en-US" sz="1400" dirty="0" smtClean="0">
                <a:latin typeface="Arial"/>
                <a:cs typeface="Arial"/>
              </a:rPr>
              <a:t>Planner: Michael </a:t>
            </a:r>
            <a:r>
              <a:rPr lang="en-US" sz="1400" dirty="0" err="1" smtClean="0">
                <a:latin typeface="Arial"/>
                <a:cs typeface="Arial"/>
              </a:rPr>
              <a:t>Mazurek</a:t>
            </a:r>
            <a:r>
              <a:rPr lang="en-US" sz="1400" dirty="0" smtClean="0">
                <a:latin typeface="Arial"/>
                <a:cs typeface="Arial"/>
              </a:rPr>
              <a:t>, MD.  Associate Professor of Clinical Anesthesiology.  Indiana University School of Medicine</a:t>
            </a:r>
          </a:p>
          <a:p>
            <a:pPr marL="0" indent="0">
              <a:buNone/>
            </a:pPr>
            <a:endParaRPr lang="en-US" sz="1400" dirty="0">
              <a:latin typeface="Arial"/>
              <a:cs typeface="Arial"/>
            </a:endParaRPr>
          </a:p>
          <a:p>
            <a:pPr marL="0" indent="0">
              <a:buNone/>
            </a:pPr>
            <a:r>
              <a:rPr lang="en-US" sz="1400" dirty="0" smtClean="0">
                <a:latin typeface="Arial"/>
                <a:cs typeface="Arial"/>
              </a:rPr>
              <a:t>It is the policy of the ACCME and Vanderbilt University School of Medicine to require disclosure of financial relationships from individuals in a position to control the content of a CME activity; to identify and resolve conflicts of interest related to those relationships; and to make disclosure information available to the audience prior to the CME activity.  Presenters are required to disclose discussions of unlabeled/unapproved uses of drugs or devices during their presentations. </a:t>
            </a:r>
          </a:p>
          <a:p>
            <a:pPr marL="0" indent="0">
              <a:buNone/>
            </a:pPr>
            <a:endParaRPr lang="en-US" sz="1400" dirty="0" smtClean="0">
              <a:latin typeface="Arial"/>
              <a:cs typeface="Arial"/>
            </a:endParaRPr>
          </a:p>
          <a:p>
            <a:pPr marL="0" indent="0">
              <a:buNone/>
            </a:pPr>
            <a:r>
              <a:rPr lang="en-US" sz="1400" dirty="0" smtClean="0">
                <a:latin typeface="Arial"/>
                <a:cs typeface="Arial"/>
              </a:rPr>
              <a:t>All course directors, planners, and authors indicated no financial relationships to disclose.</a:t>
            </a:r>
          </a:p>
          <a:p>
            <a:pPr marL="0" indent="0">
              <a:buNone/>
            </a:pPr>
            <a:endParaRPr lang="en-US" sz="1400" dirty="0">
              <a:latin typeface="Arial"/>
              <a:cs typeface="Arial"/>
            </a:endParaRPr>
          </a:p>
          <a:p>
            <a:pPr marL="0" indent="0">
              <a:buNone/>
            </a:pPr>
            <a:r>
              <a:rPr lang="en-US" sz="1400" dirty="0">
                <a:latin typeface="Arial"/>
                <a:cs typeface="Arial"/>
              </a:rPr>
              <a:t>This enduring material received no commercial support.</a:t>
            </a:r>
          </a:p>
          <a:p>
            <a:pPr marL="0" indent="0">
              <a:buNone/>
            </a:pPr>
            <a:endParaRPr lang="en-US" sz="1400" dirty="0">
              <a:latin typeface="Arial"/>
              <a:cs typeface="Arial"/>
            </a:endParaRPr>
          </a:p>
          <a:p>
            <a:pPr>
              <a:buNone/>
            </a:pPr>
            <a:endParaRPr lang="en-US" sz="1400" dirty="0" smtClean="0">
              <a:latin typeface="Arial"/>
              <a:cs typeface="Arial"/>
            </a:endParaRPr>
          </a:p>
        </p:txBody>
      </p:sp>
      <p:sp>
        <p:nvSpPr>
          <p:cNvPr id="5" name="Title 1"/>
          <p:cNvSpPr txBox="1">
            <a:spLocks/>
          </p:cNvSpPr>
          <p:nvPr/>
        </p:nvSpPr>
        <p:spPr>
          <a:xfrm>
            <a:off x="457200" y="431321"/>
            <a:ext cx="8229600" cy="976792"/>
          </a:xfrm>
          <a:prstGeom prst="rect">
            <a:avLst/>
          </a:prstGeom>
        </p:spPr>
        <p:txBody>
          <a:bodyPr>
            <a:normAutofit fontScale="975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AFCFF"/>
                </a:solidFill>
                <a:effectLst/>
                <a:uLnTx/>
                <a:uFillTx/>
                <a:latin typeface="+mj-lt"/>
                <a:ea typeface="Geneva"/>
                <a:cs typeface="Geneva"/>
              </a:rPr>
              <a:t>Faculty and Disclosures</a:t>
            </a:r>
          </a:p>
        </p:txBody>
      </p:sp>
      <p:pic>
        <p:nvPicPr>
          <p:cNvPr id="2" name="Sound 1">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 xmlns:p14="http://schemas.microsoft.com/office/powerpoint/2010/main" val="3336188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63711"/>
            <a:ext cx="8229600" cy="4822342"/>
          </a:xfrm>
        </p:spPr>
        <p:txBody>
          <a:bodyPr>
            <a:normAutofit/>
          </a:bodyPr>
          <a:lstStyle/>
          <a:p>
            <a:pPr algn="ctr">
              <a:buNone/>
            </a:pPr>
            <a:endParaRPr lang="en-US" sz="1200" dirty="0" smtClean="0">
              <a:cs typeface="Arial" pitchFamily="34" charset="0"/>
            </a:endParaRPr>
          </a:p>
          <a:p>
            <a:pPr algn="ctr">
              <a:buNone/>
            </a:pPr>
            <a:endParaRPr lang="en-US" sz="1200" dirty="0">
              <a:cs typeface="Arial" pitchFamily="34" charset="0"/>
            </a:endParaRPr>
          </a:p>
          <a:p>
            <a:pPr marL="0" indent="0">
              <a:buNone/>
            </a:pPr>
            <a:endParaRPr lang="en-US" sz="1200" dirty="0"/>
          </a:p>
          <a:p>
            <a:pPr marL="0" indent="0">
              <a:buNone/>
            </a:pPr>
            <a:r>
              <a:rPr lang="en-US" sz="2000" dirty="0">
                <a:cs typeface="Arial" pitchFamily="34" charset="0"/>
              </a:rPr>
              <a:t>This educational activity has been designed for the members of the Society for Pediatric Sedation.</a:t>
            </a:r>
          </a:p>
          <a:p>
            <a:pPr marL="0" indent="0">
              <a:buNone/>
            </a:pPr>
            <a:endParaRPr lang="en-US" sz="2000" dirty="0" smtClean="0">
              <a:cs typeface="Arial" pitchFamily="34" charset="0"/>
            </a:endParaRPr>
          </a:p>
          <a:p>
            <a:pPr marL="0" indent="0">
              <a:buNone/>
            </a:pPr>
            <a:r>
              <a:rPr lang="en-US" sz="2000" dirty="0" smtClean="0">
                <a:cs typeface="Arial" pitchFamily="34" charset="0"/>
              </a:rPr>
              <a:t>After </a:t>
            </a:r>
            <a:r>
              <a:rPr lang="en-US" sz="2000" dirty="0">
                <a:cs typeface="Arial" pitchFamily="34" charset="0"/>
              </a:rPr>
              <a:t>participating in this CME activity, participants should be able </a:t>
            </a:r>
            <a:r>
              <a:rPr lang="en-US" sz="2000" dirty="0" smtClean="0">
                <a:cs typeface="Arial" pitchFamily="34" charset="0"/>
              </a:rPr>
              <a:t>to describe and discuss:</a:t>
            </a:r>
          </a:p>
          <a:p>
            <a:pPr marL="0" indent="0">
              <a:buNone/>
            </a:pPr>
            <a:endParaRPr lang="en-US" sz="2000" dirty="0" smtClean="0">
              <a:cs typeface="Arial" pitchFamily="34" charset="0"/>
            </a:endParaRPr>
          </a:p>
          <a:p>
            <a:pPr marL="514350" lvl="0" indent="-514350" eaLnBrk="1" hangingPunct="1">
              <a:buFont typeface="+mj-lt"/>
              <a:buAutoNum type="arabicPeriod"/>
            </a:pPr>
            <a:r>
              <a:rPr lang="en-US" sz="2000" dirty="0" err="1" smtClean="0">
                <a:latin typeface="Arial" pitchFamily="34" charset="0"/>
                <a:cs typeface="Arial" pitchFamily="34" charset="0"/>
              </a:rPr>
              <a:t>Aaa</a:t>
            </a:r>
            <a:endParaRPr lang="en-US" sz="2000" dirty="0" smtClean="0">
              <a:latin typeface="Arial" pitchFamily="34" charset="0"/>
              <a:cs typeface="Arial" pitchFamily="34" charset="0"/>
            </a:endParaRPr>
          </a:p>
          <a:p>
            <a:pPr marL="514350" lvl="0" indent="-514350" eaLnBrk="1" hangingPunct="1">
              <a:buFont typeface="+mj-lt"/>
              <a:buAutoNum type="arabicPeriod"/>
            </a:pPr>
            <a:r>
              <a:rPr lang="en-US" sz="2000" dirty="0" err="1" smtClean="0">
                <a:latin typeface="Arial" pitchFamily="34" charset="0"/>
                <a:cs typeface="Arial" pitchFamily="34" charset="0"/>
              </a:rPr>
              <a:t>Bbb</a:t>
            </a:r>
            <a:endParaRPr lang="en-US" sz="2000" dirty="0" smtClean="0">
              <a:latin typeface="Arial" pitchFamily="34" charset="0"/>
              <a:cs typeface="Arial" pitchFamily="34" charset="0"/>
            </a:endParaRPr>
          </a:p>
          <a:p>
            <a:pPr marL="514350" lvl="0" indent="-514350" eaLnBrk="1" hangingPunct="1">
              <a:buFont typeface="+mj-lt"/>
              <a:buAutoNum type="arabicPeriod"/>
            </a:pPr>
            <a:r>
              <a:rPr lang="en-US" sz="2000" dirty="0" err="1" smtClean="0">
                <a:latin typeface="Arial" pitchFamily="34" charset="0"/>
                <a:cs typeface="Arial" pitchFamily="34" charset="0"/>
              </a:rPr>
              <a:t>Ccc</a:t>
            </a:r>
            <a:endParaRPr lang="en-US" sz="2000" dirty="0" smtClean="0">
              <a:latin typeface="Arial" pitchFamily="34" charset="0"/>
              <a:cs typeface="Arial" pitchFamily="34" charset="0"/>
            </a:endParaRPr>
          </a:p>
          <a:p>
            <a:pPr marL="514350" lvl="0" indent="-514350" eaLnBrk="1" hangingPunct="1">
              <a:buFont typeface="+mj-lt"/>
              <a:buAutoNum type="arabicPeriod"/>
            </a:pPr>
            <a:r>
              <a:rPr lang="en-US" sz="2000" dirty="0" err="1" smtClean="0">
                <a:latin typeface="Arial" pitchFamily="34" charset="0"/>
                <a:cs typeface="Arial" pitchFamily="34" charset="0"/>
              </a:rPr>
              <a:t>Ddd</a:t>
            </a:r>
            <a:endParaRPr lang="en-US" sz="2000" dirty="0" smtClean="0">
              <a:latin typeface="Arial" pitchFamily="34" charset="0"/>
              <a:cs typeface="Arial" pitchFamily="34" charset="0"/>
            </a:endParaRPr>
          </a:p>
        </p:txBody>
      </p:sp>
      <p:sp>
        <p:nvSpPr>
          <p:cNvPr id="4" name="Title 1"/>
          <p:cNvSpPr>
            <a:spLocks noGrp="1"/>
          </p:cNvSpPr>
          <p:nvPr>
            <p:ph type="title"/>
          </p:nvPr>
        </p:nvSpPr>
        <p:spPr>
          <a:xfrm>
            <a:off x="457200" y="155575"/>
            <a:ext cx="7148945" cy="1252538"/>
          </a:xfrm>
        </p:spPr>
        <p:txBody>
          <a:bodyPr>
            <a:normAutofit fontScale="90000"/>
          </a:bodyPr>
          <a:lstStyle/>
          <a:p>
            <a:pPr eaLnBrk="1" hangingPunct="1">
              <a:defRPr/>
            </a:pPr>
            <a:r>
              <a:rPr lang="en-US" dirty="0" smtClean="0">
                <a:ea typeface="Geneva"/>
                <a:cs typeface="Geneva"/>
              </a:rPr>
              <a:t>Target Audience and Objectives</a:t>
            </a:r>
          </a:p>
        </p:txBody>
      </p:sp>
    </p:spTree>
    <p:extLst>
      <p:ext uri="{BB962C8B-B14F-4D97-AF65-F5344CB8AC3E}">
        <p14:creationId xmlns="" xmlns:p14="http://schemas.microsoft.com/office/powerpoint/2010/main" val="2985857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17478"/>
            <a:ext cx="8229600" cy="4798158"/>
          </a:xfrm>
        </p:spPr>
        <p:txBody>
          <a:bodyPr>
            <a:normAutofit/>
          </a:bodyPr>
          <a:lstStyle/>
          <a:p>
            <a:pPr marL="0" indent="0">
              <a:buNone/>
            </a:pPr>
            <a:r>
              <a:rPr lang="en-US" sz="1400" dirty="0">
                <a:latin typeface="Arial" pitchFamily="34" charset="0"/>
                <a:cs typeface="Arial" pitchFamily="34" charset="0"/>
              </a:rPr>
              <a:t>This activity has been planned and implemented in accordance with the Essential Areas and Policies of the Accreditation Council for Continuing Medical Education through the joint </a:t>
            </a:r>
            <a:r>
              <a:rPr lang="en-US" sz="1400" dirty="0" err="1" smtClean="0">
                <a:latin typeface="Arial" pitchFamily="34" charset="0"/>
                <a:cs typeface="Arial" pitchFamily="34" charset="0"/>
              </a:rPr>
              <a:t>providership</a:t>
            </a:r>
            <a:r>
              <a:rPr lang="en-US" sz="1400" dirty="0" smtClean="0">
                <a:latin typeface="Arial" pitchFamily="34" charset="0"/>
                <a:cs typeface="Arial" pitchFamily="34" charset="0"/>
              </a:rPr>
              <a:t> </a:t>
            </a:r>
            <a:r>
              <a:rPr lang="en-US" sz="1400" dirty="0">
                <a:latin typeface="Arial" pitchFamily="34" charset="0"/>
                <a:cs typeface="Arial" pitchFamily="34" charset="0"/>
              </a:rPr>
              <a:t>of Vanderbilt University School of Medicine and the Society for Pediatric Sedation. Vanderbilt University School of Medicine is accredited by the ACCME to provide continuing medical education for physicians.</a:t>
            </a:r>
          </a:p>
          <a:p>
            <a:pPr marL="0" indent="0">
              <a:buNone/>
            </a:pPr>
            <a:endParaRPr lang="en-US" sz="1400" dirty="0">
              <a:solidFill>
                <a:srgbClr val="FF0000"/>
              </a:solidFill>
              <a:latin typeface="Arial" pitchFamily="34" charset="0"/>
              <a:cs typeface="Arial" pitchFamily="34" charset="0"/>
            </a:endParaRPr>
          </a:p>
          <a:p>
            <a:pPr marL="0" indent="0">
              <a:buNone/>
            </a:pPr>
            <a:r>
              <a:rPr lang="en-US" sz="1400" dirty="0">
                <a:latin typeface="Arial" pitchFamily="34" charset="0"/>
                <a:cs typeface="Arial" pitchFamily="34" charset="0"/>
              </a:rPr>
              <a:t>Vanderbilt University School of Medicine designates this enduring material for </a:t>
            </a:r>
            <a:r>
              <a:rPr lang="en-US" sz="1400" b="1" dirty="0">
                <a:latin typeface="Arial" pitchFamily="34" charset="0"/>
                <a:cs typeface="Arial" pitchFamily="34" charset="0"/>
              </a:rPr>
              <a:t>a maximum of 1.0 </a:t>
            </a:r>
            <a:r>
              <a:rPr lang="en-US" sz="1400" b="1" i="1" dirty="0">
                <a:latin typeface="Arial" pitchFamily="34" charset="0"/>
                <a:cs typeface="Arial" pitchFamily="34" charset="0"/>
              </a:rPr>
              <a:t>AMA PRA Category 1 Credit(s)</a:t>
            </a:r>
            <a:r>
              <a:rPr lang="en-US" sz="1400" b="1" baseline="30000" dirty="0">
                <a:latin typeface="Arial" pitchFamily="34" charset="0"/>
                <a:cs typeface="Arial" pitchFamily="34" charset="0"/>
              </a:rPr>
              <a:t>TM</a:t>
            </a:r>
            <a:r>
              <a:rPr lang="en-US" sz="1400" dirty="0">
                <a:latin typeface="Arial" pitchFamily="34" charset="0"/>
                <a:cs typeface="Arial" pitchFamily="34" charset="0"/>
              </a:rPr>
              <a:t>. Physicians should claim only the credit commensurate with the extent of their participation in the activity.</a:t>
            </a:r>
          </a:p>
          <a:p>
            <a:pPr marL="0" indent="0">
              <a:buNone/>
            </a:pPr>
            <a:endParaRPr lang="en-US" sz="1400" dirty="0">
              <a:latin typeface="Arial" pitchFamily="34" charset="0"/>
              <a:cs typeface="Arial" pitchFamily="34" charset="0"/>
            </a:endParaRPr>
          </a:p>
          <a:p>
            <a:pPr marL="0" indent="0">
              <a:buNone/>
            </a:pPr>
            <a:r>
              <a:rPr lang="en-US" sz="1400" dirty="0">
                <a:latin typeface="Arial" pitchFamily="34" charset="0"/>
                <a:cs typeface="Arial" pitchFamily="34" charset="0"/>
              </a:rPr>
              <a:t>To obtain CME credit for your participation in this activity, you must:</a:t>
            </a:r>
          </a:p>
          <a:p>
            <a:pPr marL="569913" indent="-225425"/>
            <a:r>
              <a:rPr lang="en-US" sz="1400" dirty="0">
                <a:solidFill>
                  <a:srgbClr val="0B2123"/>
                </a:solidFill>
                <a:latin typeface="Arial" pitchFamily="34" charset="0"/>
                <a:cs typeface="Arial" pitchFamily="34" charset="0"/>
              </a:rPr>
              <a:t>view the presentation</a:t>
            </a:r>
          </a:p>
          <a:p>
            <a:pPr marL="569913" indent="-225425"/>
            <a:r>
              <a:rPr lang="en-US" sz="1400" dirty="0">
                <a:solidFill>
                  <a:srgbClr val="0B2123"/>
                </a:solidFill>
                <a:latin typeface="Arial" pitchFamily="34" charset="0"/>
                <a:cs typeface="Arial" pitchFamily="34" charset="0"/>
              </a:rPr>
              <a:t>click on the link to the Vanderbilt CME website</a:t>
            </a:r>
          </a:p>
          <a:p>
            <a:pPr marL="569913" indent="-225425"/>
            <a:r>
              <a:rPr lang="en-US" sz="1400" dirty="0">
                <a:solidFill>
                  <a:srgbClr val="0B2123"/>
                </a:solidFill>
                <a:latin typeface="Arial" pitchFamily="34" charset="0"/>
                <a:cs typeface="Arial" pitchFamily="34" charset="0"/>
              </a:rPr>
              <a:t>score at least 80% on the post-test</a:t>
            </a:r>
          </a:p>
          <a:p>
            <a:pPr marL="569913" indent="-225425"/>
            <a:r>
              <a:rPr lang="en-US" sz="1400" dirty="0">
                <a:latin typeface="Arial" pitchFamily="34" charset="0"/>
                <a:cs typeface="Arial" pitchFamily="34" charset="0"/>
              </a:rPr>
              <a:t>evaluate the activity</a:t>
            </a:r>
            <a:endParaRPr lang="en-US" sz="1400" dirty="0">
              <a:solidFill>
                <a:srgbClr val="FF0000"/>
              </a:solidFill>
              <a:latin typeface="Arial" pitchFamily="34" charset="0"/>
              <a:cs typeface="Arial" pitchFamily="34" charset="0"/>
            </a:endParaRPr>
          </a:p>
          <a:p>
            <a:pPr marL="569913" indent="-225425"/>
            <a:r>
              <a:rPr lang="en-US" sz="1400" dirty="0">
                <a:latin typeface="Arial" pitchFamily="34" charset="0"/>
                <a:cs typeface="Arial" pitchFamily="34" charset="0"/>
              </a:rPr>
              <a:t>your credit will be immediately available online</a:t>
            </a:r>
          </a:p>
          <a:p>
            <a:pPr marL="280988" indent="-280988">
              <a:buNone/>
            </a:pPr>
            <a:endParaRPr lang="en-US" sz="1400" dirty="0">
              <a:latin typeface="Arial" pitchFamily="34" charset="0"/>
              <a:cs typeface="Arial" pitchFamily="34" charset="0"/>
            </a:endParaRPr>
          </a:p>
          <a:p>
            <a:pPr marL="0" indent="0">
              <a:buNone/>
            </a:pPr>
            <a:r>
              <a:rPr lang="en-US" sz="1400" dirty="0">
                <a:latin typeface="Arial" pitchFamily="34" charset="0"/>
                <a:cs typeface="Arial" pitchFamily="34" charset="0"/>
              </a:rPr>
              <a:t>Personal information is used for issuing a CME credit certificate and storing that credit in the Vanderbilt CME database.</a:t>
            </a:r>
          </a:p>
          <a:p>
            <a:pPr marL="0" indent="0">
              <a:buNone/>
            </a:pPr>
            <a:endParaRPr lang="en-US" sz="1400" b="1" dirty="0">
              <a:latin typeface="Arial" pitchFamily="34" charset="0"/>
              <a:cs typeface="Arial" pitchFamily="34" charset="0"/>
            </a:endParaRPr>
          </a:p>
          <a:p>
            <a:pPr marL="0" indent="0">
              <a:buNone/>
            </a:pPr>
            <a:r>
              <a:rPr lang="en-US" sz="1400" dirty="0">
                <a:latin typeface="Arial" pitchFamily="34" charset="0"/>
                <a:cs typeface="Arial" pitchFamily="34" charset="0"/>
              </a:rPr>
              <a:t>The release date for this enduring material </a:t>
            </a:r>
            <a:r>
              <a:rPr lang="en-US" sz="1400" dirty="0" smtClean="0">
                <a:latin typeface="Arial" pitchFamily="34" charset="0"/>
                <a:cs typeface="Arial" pitchFamily="34" charset="0"/>
              </a:rPr>
              <a:t>is ----Date-----.  </a:t>
            </a:r>
            <a:r>
              <a:rPr lang="en-US" sz="1400" dirty="0">
                <a:latin typeface="Arial" pitchFamily="34" charset="0"/>
                <a:cs typeface="Arial" pitchFamily="34" charset="0"/>
              </a:rPr>
              <a:t>Credit expires on </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realease</a:t>
            </a:r>
            <a:r>
              <a:rPr lang="en-US" sz="1400" dirty="0" smtClean="0">
                <a:latin typeface="Arial" pitchFamily="34" charset="0"/>
                <a:cs typeface="Arial" pitchFamily="34" charset="0"/>
              </a:rPr>
              <a:t> date + 2yrs--.</a:t>
            </a:r>
            <a:endParaRPr lang="en-US" sz="1400" dirty="0">
              <a:latin typeface="Arial" pitchFamily="34" charset="0"/>
              <a:cs typeface="Arial" pitchFamily="34" charset="0"/>
            </a:endParaRPr>
          </a:p>
          <a:p>
            <a:pPr marL="0" indent="0">
              <a:buNone/>
            </a:pPr>
            <a:endParaRPr lang="en-US" sz="2000" dirty="0"/>
          </a:p>
          <a:p>
            <a:endParaRPr lang="en-US" dirty="0"/>
          </a:p>
        </p:txBody>
      </p:sp>
      <p:sp>
        <p:nvSpPr>
          <p:cNvPr id="4" name="Title 1"/>
          <p:cNvSpPr>
            <a:spLocks noGrp="1"/>
          </p:cNvSpPr>
          <p:nvPr>
            <p:ph type="title"/>
          </p:nvPr>
        </p:nvSpPr>
        <p:spPr>
          <a:xfrm>
            <a:off x="457200" y="155575"/>
            <a:ext cx="8229600" cy="1252538"/>
          </a:xfrm>
        </p:spPr>
        <p:txBody>
          <a:bodyPr>
            <a:normAutofit/>
          </a:bodyPr>
          <a:lstStyle/>
          <a:p>
            <a:pPr eaLnBrk="1" hangingPunct="1">
              <a:defRPr/>
            </a:pPr>
            <a:r>
              <a:rPr lang="en-US" dirty="0" smtClean="0">
                <a:ea typeface="Geneva"/>
                <a:cs typeface="Geneva"/>
              </a:rPr>
              <a:t>CME Credit</a:t>
            </a:r>
          </a:p>
        </p:txBody>
      </p:sp>
      <p:pic>
        <p:nvPicPr>
          <p:cNvPr id="2" name="Sound 1">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a:stretch>
            <a:fillRect/>
          </a:stretch>
        </p:blipFill>
        <p:spPr>
          <a:xfrm>
            <a:off x="4165600" y="3022600"/>
            <a:ext cx="812800" cy="812800"/>
          </a:xfrm>
          <a:prstGeom prst="rect">
            <a:avLst/>
          </a:prstGeom>
        </p:spPr>
      </p:pic>
      <p:pic>
        <p:nvPicPr>
          <p:cNvPr id="5" name="Sound 4">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 xmlns:p14="http://schemas.microsoft.com/office/powerpoint/2010/main" val="4165523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2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dirty="0" smtClean="0"/>
          </a:p>
        </p:txBody>
      </p:sp>
    </p:spTree>
    <p:extLst>
      <p:ext uri="{BB962C8B-B14F-4D97-AF65-F5344CB8AC3E}">
        <p14:creationId xmlns="" xmlns:p14="http://schemas.microsoft.com/office/powerpoint/2010/main" val="1642131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Interactive Question</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The action of succinylcholine at the neuromuscular junction is terminated by which mechanism?</a:t>
            </a:r>
            <a:endParaRPr lang="en-US" dirty="0"/>
          </a:p>
          <a:p>
            <a:pPr marL="971550" lvl="1" indent="-514350">
              <a:buFont typeface="+mj-lt"/>
              <a:buAutoNum type="arabicPeriod"/>
            </a:pPr>
            <a:endParaRPr lang="en-US" sz="2400" dirty="0" smtClean="0"/>
          </a:p>
          <a:p>
            <a:pPr marL="971550" lvl="1" indent="-514350">
              <a:buFont typeface="+mj-lt"/>
              <a:buAutoNum type="arabicPeriod"/>
            </a:pPr>
            <a:r>
              <a:rPr lang="en-US" sz="2400" dirty="0" smtClean="0"/>
              <a:t>Hydrolysis by pseudocholinesterase</a:t>
            </a:r>
          </a:p>
          <a:p>
            <a:pPr marL="971550" lvl="1" indent="-514350">
              <a:buFont typeface="+mj-lt"/>
              <a:buAutoNum type="arabicPeriod"/>
            </a:pPr>
            <a:r>
              <a:rPr lang="en-US" sz="2400" dirty="0" smtClean="0"/>
              <a:t>Hydrolysis by acetylcholinesterase</a:t>
            </a:r>
          </a:p>
          <a:p>
            <a:pPr marL="971550" lvl="1" indent="-514350">
              <a:buFont typeface="+mj-lt"/>
              <a:buAutoNum type="arabicPeriod"/>
            </a:pPr>
            <a:r>
              <a:rPr lang="en-US" sz="2400" dirty="0" smtClean="0"/>
              <a:t>Reuptake into nerve tissue</a:t>
            </a:r>
          </a:p>
          <a:p>
            <a:pPr marL="971550" lvl="1" indent="-514350">
              <a:buFont typeface="+mj-lt"/>
              <a:buAutoNum type="arabicPeriod"/>
            </a:pPr>
            <a:r>
              <a:rPr lang="en-US" sz="2400" dirty="0" smtClean="0"/>
              <a:t>Reuptake into muscle tissue</a:t>
            </a:r>
          </a:p>
          <a:p>
            <a:pPr marL="971550" lvl="1" indent="-514350">
              <a:buFont typeface="+mj-lt"/>
              <a:buAutoNum type="arabicPeriod"/>
            </a:pPr>
            <a:r>
              <a:rPr lang="en-US" sz="2400" dirty="0" smtClean="0"/>
              <a:t>Diffusion into extracellular fluid</a:t>
            </a:r>
          </a:p>
          <a:p>
            <a:pPr marL="971550" lvl="1" indent="-514350">
              <a:buFont typeface="+mj-lt"/>
              <a:buAutoNum type="arabicPeriod"/>
            </a:pPr>
            <a:endParaRPr lang="en-US" sz="2400" dirty="0"/>
          </a:p>
          <a:p>
            <a:pPr marL="57150" indent="0">
              <a:buNone/>
            </a:pPr>
            <a:r>
              <a:rPr lang="en-US" sz="2400" dirty="0" smtClean="0"/>
              <a:t>      </a:t>
            </a:r>
            <a:r>
              <a:rPr lang="en-US" sz="1000" dirty="0" smtClean="0"/>
              <a:t>Hall BA and Chantigian RC. </a:t>
            </a:r>
            <a:r>
              <a:rPr lang="en-US" sz="1000" u="sng" dirty="0" smtClean="0"/>
              <a:t>Anesthesia: A Comprehensive Review</a:t>
            </a:r>
            <a:r>
              <a:rPr lang="en-US" sz="1000" dirty="0" smtClean="0"/>
              <a:t>. 4e, Saunders</a:t>
            </a:r>
            <a:endParaRPr lang="en-US" sz="2400" dirty="0" smtClean="0"/>
          </a:p>
        </p:txBody>
      </p:sp>
      <p:pic>
        <p:nvPicPr>
          <p:cNvPr id="3" name="Sound 2">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 xmlns:p14="http://schemas.microsoft.com/office/powerpoint/2010/main" val="975006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Interactive Question (answer)</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The action of succinylcholine at the neuromuscular junction is terminated by which mechanism?</a:t>
            </a:r>
            <a:endParaRPr lang="en-US" dirty="0"/>
          </a:p>
          <a:p>
            <a:pPr marL="971550" lvl="1" indent="-514350">
              <a:buFont typeface="+mj-lt"/>
              <a:buAutoNum type="arabicPeriod"/>
            </a:pPr>
            <a:endParaRPr lang="en-US" sz="2400" dirty="0" smtClean="0"/>
          </a:p>
          <a:p>
            <a:pPr marL="971550" lvl="1" indent="-514350">
              <a:buFont typeface="+mj-lt"/>
              <a:buAutoNum type="arabicPeriod"/>
            </a:pPr>
            <a:r>
              <a:rPr lang="en-US" sz="2400" dirty="0" smtClean="0"/>
              <a:t>Hydrolysis by pseudocholinesterase</a:t>
            </a:r>
          </a:p>
          <a:p>
            <a:pPr marL="971550" lvl="1" indent="-514350">
              <a:buFont typeface="+mj-lt"/>
              <a:buAutoNum type="arabicPeriod"/>
            </a:pPr>
            <a:r>
              <a:rPr lang="en-US" sz="2400" dirty="0" smtClean="0"/>
              <a:t>Hydrolysis by acetylcholinesterase</a:t>
            </a:r>
          </a:p>
          <a:p>
            <a:pPr marL="971550" lvl="1" indent="-514350">
              <a:buFont typeface="+mj-lt"/>
              <a:buAutoNum type="arabicPeriod"/>
            </a:pPr>
            <a:r>
              <a:rPr lang="en-US" sz="2400" dirty="0" smtClean="0"/>
              <a:t>Reuptake into nerve tissue</a:t>
            </a:r>
          </a:p>
          <a:p>
            <a:pPr marL="971550" lvl="1" indent="-514350">
              <a:buFont typeface="+mj-lt"/>
              <a:buAutoNum type="arabicPeriod"/>
            </a:pPr>
            <a:r>
              <a:rPr lang="en-US" sz="2400" dirty="0" smtClean="0"/>
              <a:t>Reuptake into muscle tissue</a:t>
            </a:r>
          </a:p>
          <a:p>
            <a:pPr marL="971550" lvl="1" indent="-514350">
              <a:buFont typeface="+mj-lt"/>
              <a:buAutoNum type="arabicPeriod"/>
            </a:pPr>
            <a:r>
              <a:rPr lang="en-US" sz="2400" b="1" i="1" dirty="0" smtClean="0"/>
              <a:t>Diffusion into extracellular fluid</a:t>
            </a:r>
          </a:p>
          <a:p>
            <a:pPr marL="971550" lvl="1" indent="-514350">
              <a:buFont typeface="+mj-lt"/>
              <a:buAutoNum type="arabicPeriod"/>
            </a:pPr>
            <a:endParaRPr lang="en-US" sz="2400" dirty="0"/>
          </a:p>
          <a:p>
            <a:pPr marL="57150" indent="0">
              <a:buNone/>
            </a:pPr>
            <a:r>
              <a:rPr lang="en-US" sz="2400" dirty="0" smtClean="0"/>
              <a:t>      </a:t>
            </a:r>
            <a:r>
              <a:rPr lang="en-US" sz="1000" dirty="0" smtClean="0"/>
              <a:t>Hall BA and Chantigian RC. </a:t>
            </a:r>
            <a:r>
              <a:rPr lang="en-US" sz="1000" u="sng" dirty="0" smtClean="0"/>
              <a:t>Anesthesia: A Comprehensive Review</a:t>
            </a:r>
            <a:r>
              <a:rPr lang="en-US" sz="1000" dirty="0" smtClean="0"/>
              <a:t>. 4e, Saunders</a:t>
            </a:r>
            <a:endParaRPr lang="en-US" sz="2400" dirty="0" smtClean="0"/>
          </a:p>
        </p:txBody>
      </p:sp>
      <p:pic>
        <p:nvPicPr>
          <p:cNvPr id="2" name="Sound 1">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 xmlns:p14="http://schemas.microsoft.com/office/powerpoint/2010/main" val="460753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dirty="0" smtClean="0"/>
          </a:p>
        </p:txBody>
      </p:sp>
    </p:spTree>
    <p:extLst>
      <p:ext uri="{BB962C8B-B14F-4D97-AF65-F5344CB8AC3E}">
        <p14:creationId xmlns="" xmlns:p14="http://schemas.microsoft.com/office/powerpoint/2010/main" val="1771200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Interactive Question</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The action of succinylcholine at the neuromuscular junction is terminated by which mechanism?</a:t>
            </a:r>
            <a:endParaRPr lang="en-US" dirty="0"/>
          </a:p>
          <a:p>
            <a:pPr marL="971550" lvl="1" indent="-514350">
              <a:buFont typeface="+mj-lt"/>
              <a:buAutoNum type="arabicPeriod"/>
            </a:pPr>
            <a:endParaRPr lang="en-US" sz="2400" dirty="0" smtClean="0"/>
          </a:p>
          <a:p>
            <a:pPr marL="971550" lvl="1" indent="-514350">
              <a:buFont typeface="+mj-lt"/>
              <a:buAutoNum type="arabicPeriod"/>
            </a:pPr>
            <a:r>
              <a:rPr lang="en-US" sz="2400" dirty="0" smtClean="0"/>
              <a:t>Hydrolysis by pseudocholinesterase</a:t>
            </a:r>
          </a:p>
          <a:p>
            <a:pPr marL="971550" lvl="1" indent="-514350">
              <a:buFont typeface="+mj-lt"/>
              <a:buAutoNum type="arabicPeriod"/>
            </a:pPr>
            <a:r>
              <a:rPr lang="en-US" sz="2400" dirty="0" smtClean="0"/>
              <a:t>Hydrolysis by acetylcholinesterase</a:t>
            </a:r>
          </a:p>
          <a:p>
            <a:pPr marL="971550" lvl="1" indent="-514350">
              <a:buFont typeface="+mj-lt"/>
              <a:buAutoNum type="arabicPeriod"/>
            </a:pPr>
            <a:r>
              <a:rPr lang="en-US" sz="2400" dirty="0" smtClean="0"/>
              <a:t>Reuptake into nerve tissue</a:t>
            </a:r>
          </a:p>
          <a:p>
            <a:pPr marL="971550" lvl="1" indent="-514350">
              <a:buFont typeface="+mj-lt"/>
              <a:buAutoNum type="arabicPeriod"/>
            </a:pPr>
            <a:r>
              <a:rPr lang="en-US" sz="2400" dirty="0" smtClean="0"/>
              <a:t>Reuptake into muscle tissue</a:t>
            </a:r>
          </a:p>
          <a:p>
            <a:pPr marL="971550" lvl="1" indent="-514350">
              <a:buFont typeface="+mj-lt"/>
              <a:buAutoNum type="arabicPeriod"/>
            </a:pPr>
            <a:r>
              <a:rPr lang="en-US" sz="2400" dirty="0" smtClean="0"/>
              <a:t>Diffusion into extracellular fluid</a:t>
            </a:r>
          </a:p>
          <a:p>
            <a:pPr marL="971550" lvl="1" indent="-514350">
              <a:buFont typeface="+mj-lt"/>
              <a:buAutoNum type="arabicPeriod"/>
            </a:pPr>
            <a:endParaRPr lang="en-US" sz="2400" dirty="0"/>
          </a:p>
          <a:p>
            <a:pPr marL="57150" indent="0">
              <a:buNone/>
            </a:pPr>
            <a:r>
              <a:rPr lang="en-US" sz="2400" dirty="0" smtClean="0"/>
              <a:t>      </a:t>
            </a:r>
            <a:r>
              <a:rPr lang="en-US" sz="1000" dirty="0" smtClean="0"/>
              <a:t>Hall BA and Chantigian RC. </a:t>
            </a:r>
            <a:r>
              <a:rPr lang="en-US" sz="1000" u="sng" dirty="0" smtClean="0"/>
              <a:t>Anesthesia: A Comprehensive Review</a:t>
            </a:r>
            <a:r>
              <a:rPr lang="en-US" sz="1000" dirty="0" smtClean="0"/>
              <a:t>. 4e, Saunders</a:t>
            </a:r>
            <a:endParaRPr lang="en-US" sz="2400" dirty="0" smtClean="0"/>
          </a:p>
        </p:txBody>
      </p:sp>
    </p:spTree>
    <p:extLst>
      <p:ext uri="{BB962C8B-B14F-4D97-AF65-F5344CB8AC3E}">
        <p14:creationId xmlns="" xmlns:p14="http://schemas.microsoft.com/office/powerpoint/2010/main" val="6476846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PS CME 001">
  <a:themeElements>
    <a:clrScheme name="Custom 16">
      <a:dk1>
        <a:srgbClr val="ACACAC"/>
      </a:dk1>
      <a:lt1>
        <a:sysClr val="window" lastClr="FFFFFF"/>
      </a:lt1>
      <a:dk2>
        <a:srgbClr val="5A6378"/>
      </a:dk2>
      <a:lt2>
        <a:srgbClr val="FEFCFF"/>
      </a:lt2>
      <a:accent1>
        <a:srgbClr val="FBFCFF"/>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wrap="none">
        <a:prstTxWarp prst="textNoShape">
          <a:avLst/>
        </a:prstTxWarp>
        <a:spAutoFit/>
      </a:bodyPr>
      <a:lstStyle>
        <a:defPPr>
          <a:defRPr sz="1400" b="1" dirty="0">
            <a:solidFill>
              <a:srgbClr val="FF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6">
    <a:dk1>
      <a:srgbClr val="ACACAC"/>
    </a:dk1>
    <a:lt1>
      <a:sysClr val="window" lastClr="FFFFFF"/>
    </a:lt1>
    <a:dk2>
      <a:srgbClr val="5A6378"/>
    </a:dk2>
    <a:lt2>
      <a:srgbClr val="FEFCFF"/>
    </a:lt2>
    <a:accent1>
      <a:srgbClr val="FBFCFF"/>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Custom 16">
    <a:dk1>
      <a:srgbClr val="ACACAC"/>
    </a:dk1>
    <a:lt1>
      <a:sysClr val="window" lastClr="FFFFFF"/>
    </a:lt1>
    <a:dk2>
      <a:srgbClr val="5A6378"/>
    </a:dk2>
    <a:lt2>
      <a:srgbClr val="FEFCFF"/>
    </a:lt2>
    <a:accent1>
      <a:srgbClr val="FBFCFF"/>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Breeze.thmx</Template>
  <TotalTime>6637</TotalTime>
  <Words>821</Words>
  <Application>Microsoft Office PowerPoint</Application>
  <PresentationFormat>On-screen Show (4:3)</PresentationFormat>
  <Paragraphs>131</Paragraphs>
  <Slides>14</Slides>
  <Notes>14</Notes>
  <HiddenSlides>0</HiddenSlides>
  <MMClips>8</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SPS CME 001</vt:lpstr>
      <vt:lpstr>Office Theme</vt:lpstr>
      <vt:lpstr>Title</vt:lpstr>
      <vt:lpstr>Slide 2</vt:lpstr>
      <vt:lpstr>Target Audience and Objectives</vt:lpstr>
      <vt:lpstr>CME Credit</vt:lpstr>
      <vt:lpstr>Content</vt:lpstr>
      <vt:lpstr>Interactive Question</vt:lpstr>
      <vt:lpstr>Interactive Question (answer)</vt:lpstr>
      <vt:lpstr>Content</vt:lpstr>
      <vt:lpstr>Interactive Question</vt:lpstr>
      <vt:lpstr>Interactive Question (answer)</vt:lpstr>
      <vt:lpstr>Content</vt:lpstr>
      <vt:lpstr>Conclusions</vt:lpstr>
      <vt:lpstr>References</vt:lpstr>
      <vt:lpstr>Apply for CME Credit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Tsze</dc:creator>
  <cp:lastModifiedBy>owner</cp:lastModifiedBy>
  <cp:revision>317</cp:revision>
  <dcterms:created xsi:type="dcterms:W3CDTF">2011-12-06T08:18:00Z</dcterms:created>
  <dcterms:modified xsi:type="dcterms:W3CDTF">2016-02-08T20:35:05Z</dcterms:modified>
</cp:coreProperties>
</file>